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10058400" cx="7772400"/>
  <p:notesSz cx="6858000" cy="9144000"/>
  <p:embeddedFontLst>
    <p:embeddedFont>
      <p:font typeface="Amatic SC"/>
      <p:regular r:id="rId18"/>
      <p:bold r:id="rId19"/>
    </p:embeddedFont>
    <p:embeddedFont>
      <p:font typeface="Century Gothic"/>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orient="horz" pos="36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8A28F4-D6D1-4AF0-B077-DDF3D9F5F722}">
  <a:tblStyle styleId="{488A28F4-D6D1-4AF0-B077-DDF3D9F5F7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360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enturyGothic-regular.fntdata"/><Relationship Id="rId11" Type="http://schemas.openxmlformats.org/officeDocument/2006/relationships/slide" Target="slides/slide5.xml"/><Relationship Id="rId22" Type="http://schemas.openxmlformats.org/officeDocument/2006/relationships/font" Target="fonts/CenturyGothic-italic.fntdata"/><Relationship Id="rId10" Type="http://schemas.openxmlformats.org/officeDocument/2006/relationships/slide" Target="slides/slide4.xml"/><Relationship Id="rId21" Type="http://schemas.openxmlformats.org/officeDocument/2006/relationships/font" Target="fonts/CenturyGothic-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AmaticSC-bold.fntdata"/><Relationship Id="rId6" Type="http://schemas.openxmlformats.org/officeDocument/2006/relationships/notesMaster" Target="notesMasters/notesMaster1.xml"/><Relationship Id="rId18" Type="http://schemas.openxmlformats.org/officeDocument/2006/relationships/font" Target="fonts/AmaticSC-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8cbae74f57_0_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8cbae74f5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14ef0319e_0_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14ef031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14ef0319e_0_7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14ef0319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ea94395f2_0_450:notes"/>
          <p:cNvSpPr/>
          <p:nvPr>
            <p:ph idx="2" type="sldImg"/>
          </p:nvPr>
        </p:nvSpPr>
        <p:spPr>
          <a:xfrm>
            <a:off x="2104475" y="685800"/>
            <a:ext cx="26499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ea94395f2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52759f757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d52759f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52759f757_0_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52759f75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52759f757_0_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52759f7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52759f757_0_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52759f7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5f6fb6db3_0_4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5f6fb6db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5f6fb6db3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5f6fb6d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14ef0319e_0_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14ef0319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hart">
  <p:cSld name="CUSTOM_6">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1"/>
          <p:cNvSpPr txBox="1"/>
          <p:nvPr/>
        </p:nvSpPr>
        <p:spPr>
          <a:xfrm>
            <a:off x="1511125" y="188900"/>
            <a:ext cx="4737900" cy="8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4500">
              <a:latin typeface="Amatic SC"/>
              <a:ea typeface="Amatic SC"/>
              <a:cs typeface="Amatic SC"/>
              <a:sym typeface="Amatic S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2"/>
          <p:cNvSpPr txBox="1"/>
          <p:nvPr/>
        </p:nvSpPr>
        <p:spPr>
          <a:xfrm>
            <a:off x="1533000" y="110175"/>
            <a:ext cx="47064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4500">
              <a:latin typeface="Amatic SC"/>
              <a:ea typeface="Amatic SC"/>
              <a:cs typeface="Amatic SC"/>
              <a:sym typeface="Amatic S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CUSTOM_12">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3"/>
          <p:cNvSpPr txBox="1"/>
          <p:nvPr/>
        </p:nvSpPr>
        <p:spPr>
          <a:xfrm>
            <a:off x="1312500" y="393500"/>
            <a:ext cx="5147400" cy="12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4500">
              <a:latin typeface="Amatic SC"/>
              <a:ea typeface="Amatic SC"/>
              <a:cs typeface="Amatic SC"/>
              <a:sym typeface="Amatic S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 - Chart">
  <p:cSld name="CUSTOM_13">
    <p:spTree>
      <p:nvGrpSpPr>
        <p:cNvPr id="26" name="Shape 26"/>
        <p:cNvGrpSpPr/>
        <p:nvPr/>
      </p:nvGrpSpPr>
      <p:grpSpPr>
        <a:xfrm>
          <a:off x="0" y="0"/>
          <a:ext cx="0" cy="0"/>
          <a:chOff x="0" y="0"/>
          <a:chExt cx="0" cy="0"/>
        </a:xfrm>
      </p:grpSpPr>
      <p:cxnSp>
        <p:nvCxnSpPr>
          <p:cNvPr id="27" name="Google Shape;27;p14"/>
          <p:cNvCxnSpPr/>
          <p:nvPr/>
        </p:nvCxnSpPr>
        <p:spPr>
          <a:xfrm>
            <a:off x="0" y="1825950"/>
            <a:ext cx="7807500" cy="15600"/>
          </a:xfrm>
          <a:prstGeom prst="straightConnector1">
            <a:avLst/>
          </a:prstGeom>
          <a:noFill/>
          <a:ln cap="flat" cmpd="sng" w="38100">
            <a:solidFill>
              <a:srgbClr val="000000"/>
            </a:solidFill>
            <a:prstDash val="solid"/>
            <a:round/>
            <a:headEnd len="med" w="med" type="none"/>
            <a:tailEnd len="med" w="med" type="none"/>
          </a:ln>
        </p:spPr>
      </p:cxnSp>
      <p:cxnSp>
        <p:nvCxnSpPr>
          <p:cNvPr id="28" name="Google Shape;28;p14"/>
          <p:cNvCxnSpPr>
            <a:stCxn id="29" idx="2"/>
          </p:cNvCxnSpPr>
          <p:nvPr/>
        </p:nvCxnSpPr>
        <p:spPr>
          <a:xfrm flipH="1">
            <a:off x="3840750" y="1007650"/>
            <a:ext cx="23700" cy="9050700"/>
          </a:xfrm>
          <a:prstGeom prst="straightConnector1">
            <a:avLst/>
          </a:prstGeom>
          <a:noFill/>
          <a:ln cap="flat" cmpd="sng" w="38100">
            <a:solidFill>
              <a:srgbClr val="000000"/>
            </a:solidFill>
            <a:prstDash val="solid"/>
            <a:round/>
            <a:headEnd len="med" w="med" type="none"/>
            <a:tailEnd len="med" w="med" type="none"/>
          </a:ln>
        </p:spPr>
      </p:cxnSp>
      <p:sp>
        <p:nvSpPr>
          <p:cNvPr id="29" name="Google Shape;29;p14"/>
          <p:cNvSpPr txBox="1"/>
          <p:nvPr/>
        </p:nvSpPr>
        <p:spPr>
          <a:xfrm>
            <a:off x="1672650" y="94450"/>
            <a:ext cx="4383600" cy="9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4200">
              <a:latin typeface="Amatic SC"/>
              <a:ea typeface="Amatic SC"/>
              <a:cs typeface="Amatic SC"/>
              <a:sym typeface="Amatic SC"/>
            </a:endParaRPr>
          </a:p>
        </p:txBody>
      </p:sp>
      <p:cxnSp>
        <p:nvCxnSpPr>
          <p:cNvPr id="30" name="Google Shape;30;p14"/>
          <p:cNvCxnSpPr/>
          <p:nvPr/>
        </p:nvCxnSpPr>
        <p:spPr>
          <a:xfrm>
            <a:off x="0" y="1007650"/>
            <a:ext cx="7807500" cy="1560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bble Chart">
  <p:cSld name="SECTION_HEADER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5"/>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ent Notes">
  <p:cSld name="CUSTOM_15">
    <p:spTree>
      <p:nvGrpSpPr>
        <p:cNvPr id="33" name="Shape 33"/>
        <p:cNvGrpSpPr/>
        <p:nvPr/>
      </p:nvGrpSpPr>
      <p:grpSpPr>
        <a:xfrm>
          <a:off x="0" y="0"/>
          <a:ext cx="0" cy="0"/>
          <a:chOff x="0" y="0"/>
          <a:chExt cx="0" cy="0"/>
        </a:xfrm>
      </p:grpSpPr>
      <p:graphicFrame>
        <p:nvGraphicFramePr>
          <p:cNvPr id="34" name="Google Shape;34;p16"/>
          <p:cNvGraphicFramePr/>
          <p:nvPr/>
        </p:nvGraphicFramePr>
        <p:xfrm>
          <a:off x="141800" y="848400"/>
          <a:ext cx="3000000" cy="3000000"/>
        </p:xfrm>
        <a:graphic>
          <a:graphicData uri="http://schemas.openxmlformats.org/drawingml/2006/table">
            <a:tbl>
              <a:tblPr>
                <a:noFill/>
                <a:tableStyleId>{488A28F4-D6D1-4AF0-B077-DDF3D9F5F722}</a:tableStyleId>
              </a:tblPr>
              <a:tblGrid>
                <a:gridCol w="3744400"/>
                <a:gridCol w="3744400"/>
              </a:tblGrid>
              <a:tr h="45333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9E5F2"/>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DEAF0"/>
                    </a:solidFill>
                  </a:tcPr>
                </a:tc>
              </a:tr>
              <a:tr h="45333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6DC"/>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2EBEC"/>
                    </a:solidFill>
                  </a:tcPr>
                </a:tc>
              </a:tr>
            </a:tbl>
          </a:graphicData>
        </a:graphic>
      </p:graphicFrame>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ll Ringer">
  <p:cSld name="CUSTOM_14_1">
    <p:spTree>
      <p:nvGrpSpPr>
        <p:cNvPr id="35" name="Shape 35"/>
        <p:cNvGrpSpPr/>
        <p:nvPr/>
      </p:nvGrpSpPr>
      <p:grpSpPr>
        <a:xfrm>
          <a:off x="0" y="0"/>
          <a:ext cx="0" cy="0"/>
          <a:chOff x="0" y="0"/>
          <a:chExt cx="0" cy="0"/>
        </a:xfrm>
      </p:grpSpPr>
      <p:graphicFrame>
        <p:nvGraphicFramePr>
          <p:cNvPr id="36" name="Google Shape;36;p17"/>
          <p:cNvGraphicFramePr/>
          <p:nvPr/>
        </p:nvGraphicFramePr>
        <p:xfrm>
          <a:off x="163075" y="814950"/>
          <a:ext cx="3000000" cy="3000000"/>
        </p:xfrm>
        <a:graphic>
          <a:graphicData uri="http://schemas.openxmlformats.org/drawingml/2006/table">
            <a:tbl>
              <a:tblPr>
                <a:noFill/>
                <a:tableStyleId>{488A28F4-D6D1-4AF0-B077-DDF3D9F5F722}</a:tableStyleId>
              </a:tblPr>
              <a:tblGrid>
                <a:gridCol w="3723125"/>
                <a:gridCol w="3723125"/>
              </a:tblGrid>
              <a:tr h="4466250">
                <a:tc>
                  <a:txBody>
                    <a:bodyPr/>
                    <a:lstStyle/>
                    <a:p>
                      <a:pPr indent="0" lvl="0" marL="0" rtl="0" algn="l">
                        <a:spcBef>
                          <a:spcPts val="0"/>
                        </a:spcBef>
                        <a:spcAft>
                          <a:spcPts val="0"/>
                        </a:spcAft>
                        <a:buNone/>
                      </a:pPr>
                      <a:r>
                        <a:rPr b="1" lang="en" sz="1500">
                          <a:latin typeface="Comic Sans MS"/>
                          <a:ea typeface="Comic Sans MS"/>
                          <a:cs typeface="Comic Sans MS"/>
                          <a:sym typeface="Comic Sans MS"/>
                        </a:rPr>
                        <a:t>Date:</a:t>
                      </a:r>
                      <a:endParaRPr b="1" sz="1500">
                        <a:latin typeface="Comic Sans MS"/>
                        <a:ea typeface="Comic Sans MS"/>
                        <a:cs typeface="Comic Sans MS"/>
                        <a:sym typeface="Comic Sans MS"/>
                      </a:endParaRPr>
                    </a:p>
                    <a:p>
                      <a:pPr indent="0" lvl="0" marL="0" rtl="0" algn="l">
                        <a:spcBef>
                          <a:spcPts val="0"/>
                        </a:spcBef>
                        <a:spcAft>
                          <a:spcPts val="0"/>
                        </a:spcAft>
                        <a:buNone/>
                      </a:pPr>
                      <a:r>
                        <a:rPr b="1" lang="en" sz="1500">
                          <a:latin typeface="Comic Sans MS"/>
                          <a:ea typeface="Comic Sans MS"/>
                          <a:cs typeface="Comic Sans MS"/>
                          <a:sym typeface="Comic Sans MS"/>
                        </a:rPr>
                        <a:t>Question:</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t/>
                      </a:r>
                      <a:endParaRPr b="1" sz="1500">
                        <a:latin typeface="Comic Sans MS"/>
                        <a:ea typeface="Comic Sans MS"/>
                        <a:cs typeface="Comic Sans MS"/>
                        <a:sym typeface="Comic Sans MS"/>
                      </a:endParaRPr>
                    </a:p>
                    <a:p>
                      <a:pPr indent="0" lvl="0" marL="0" rtl="0" algn="l">
                        <a:spcBef>
                          <a:spcPts val="0"/>
                        </a:spcBef>
                        <a:spcAft>
                          <a:spcPts val="0"/>
                        </a:spcAft>
                        <a:buNone/>
                      </a:pPr>
                      <a:r>
                        <a:rPr b="1" lang="en" sz="1500">
                          <a:latin typeface="Comic Sans MS"/>
                          <a:ea typeface="Comic Sans MS"/>
                          <a:cs typeface="Comic Sans MS"/>
                          <a:sym typeface="Comic Sans MS"/>
                        </a:rPr>
                        <a:t>Answer:</a:t>
                      </a:r>
                      <a:endParaRPr b="1" sz="1500">
                        <a:latin typeface="Comic Sans MS"/>
                        <a:ea typeface="Comic Sans MS"/>
                        <a:cs typeface="Comic Sans MS"/>
                        <a:sym typeface="Comic Sans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Date:</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Question:</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Answer:</a:t>
                      </a:r>
                      <a:endParaRPr b="1" sz="1500">
                        <a:latin typeface="Comic Sans MS"/>
                        <a:ea typeface="Comic Sans MS"/>
                        <a:cs typeface="Comic Sans MS"/>
                        <a:sym typeface="Comic Sans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593575">
                <a:tc>
                  <a:txBody>
                    <a:bodyPr/>
                    <a:lstStyle/>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Date:</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Question:</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Answer:</a:t>
                      </a:r>
                      <a:endParaRPr b="1" sz="1500">
                        <a:latin typeface="Comic Sans MS"/>
                        <a:ea typeface="Comic Sans MS"/>
                        <a:cs typeface="Comic Sans MS"/>
                        <a:sym typeface="Comic Sans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Date:</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Question:</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en" sz="1500">
                          <a:solidFill>
                            <a:schemeClr val="dk1"/>
                          </a:solidFill>
                          <a:latin typeface="Comic Sans MS"/>
                          <a:ea typeface="Comic Sans MS"/>
                          <a:cs typeface="Comic Sans MS"/>
                          <a:sym typeface="Comic Sans MS"/>
                        </a:rPr>
                        <a:t>Answer:</a:t>
                      </a:r>
                      <a:endParaRPr b="1" sz="1500">
                        <a:latin typeface="Comic Sans MS"/>
                        <a:ea typeface="Comic Sans MS"/>
                        <a:cs typeface="Comic Sans MS"/>
                        <a:sym typeface="Comic Sans MS"/>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37" name="Google Shape;37;p17"/>
          <p:cNvSpPr txBox="1"/>
          <p:nvPr/>
        </p:nvSpPr>
        <p:spPr>
          <a:xfrm>
            <a:off x="1246650" y="68800"/>
            <a:ext cx="5118300" cy="62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Amatic SC"/>
                <a:ea typeface="Amatic SC"/>
                <a:cs typeface="Amatic SC"/>
                <a:sym typeface="Amatic SC"/>
              </a:rPr>
              <a:t>Bell Ringers</a:t>
            </a:r>
            <a:endParaRPr b="1" sz="3600">
              <a:latin typeface="Amatic SC"/>
              <a:ea typeface="Amatic SC"/>
              <a:cs typeface="Amatic SC"/>
              <a:sym typeface="Amatic S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nell Notes">
  <p:cSld name="CUSTOM_16">
    <p:spTree>
      <p:nvGrpSpPr>
        <p:cNvPr id="38" name="Shape 38"/>
        <p:cNvGrpSpPr/>
        <p:nvPr/>
      </p:nvGrpSpPr>
      <p:grpSpPr>
        <a:xfrm>
          <a:off x="0" y="0"/>
          <a:ext cx="0" cy="0"/>
          <a:chOff x="0" y="0"/>
          <a:chExt cx="0" cy="0"/>
        </a:xfrm>
      </p:grpSpPr>
      <p:cxnSp>
        <p:nvCxnSpPr>
          <p:cNvPr id="39" name="Google Shape;39;p18"/>
          <p:cNvCxnSpPr/>
          <p:nvPr/>
        </p:nvCxnSpPr>
        <p:spPr>
          <a:xfrm>
            <a:off x="166050" y="865900"/>
            <a:ext cx="7440300" cy="0"/>
          </a:xfrm>
          <a:prstGeom prst="straightConnector1">
            <a:avLst/>
          </a:prstGeom>
          <a:noFill/>
          <a:ln cap="flat" cmpd="sng" w="19050">
            <a:solidFill>
              <a:srgbClr val="000000"/>
            </a:solidFill>
            <a:prstDash val="solid"/>
            <a:round/>
            <a:headEnd len="med" w="med" type="none"/>
            <a:tailEnd len="med" w="med" type="none"/>
          </a:ln>
        </p:spPr>
      </p:cxnSp>
      <p:cxnSp>
        <p:nvCxnSpPr>
          <p:cNvPr id="40" name="Google Shape;40;p18"/>
          <p:cNvCxnSpPr/>
          <p:nvPr/>
        </p:nvCxnSpPr>
        <p:spPr>
          <a:xfrm>
            <a:off x="2358150" y="865900"/>
            <a:ext cx="0" cy="8168700"/>
          </a:xfrm>
          <a:prstGeom prst="straightConnector1">
            <a:avLst/>
          </a:prstGeom>
          <a:noFill/>
          <a:ln cap="flat" cmpd="sng" w="19050">
            <a:solidFill>
              <a:srgbClr val="000000"/>
            </a:solidFill>
            <a:prstDash val="solid"/>
            <a:round/>
            <a:headEnd len="med" w="med" type="none"/>
            <a:tailEnd len="med" w="med" type="none"/>
          </a:ln>
        </p:spPr>
      </p:cxnSp>
      <p:sp>
        <p:nvSpPr>
          <p:cNvPr id="41" name="Google Shape;41;p18"/>
          <p:cNvSpPr txBox="1"/>
          <p:nvPr/>
        </p:nvSpPr>
        <p:spPr>
          <a:xfrm>
            <a:off x="166050" y="865900"/>
            <a:ext cx="21459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mic Sans MS"/>
                <a:ea typeface="Comic Sans MS"/>
                <a:cs typeface="Comic Sans MS"/>
                <a:sym typeface="Comic Sans MS"/>
              </a:rPr>
              <a:t>Key/Main Ideas:</a:t>
            </a:r>
            <a:endParaRPr b="1">
              <a:solidFill>
                <a:srgbClr val="FF0000"/>
              </a:solidFill>
              <a:latin typeface="Comic Sans MS"/>
              <a:ea typeface="Comic Sans MS"/>
              <a:cs typeface="Comic Sans MS"/>
              <a:sym typeface="Comic Sans MS"/>
            </a:endParaRPr>
          </a:p>
        </p:txBody>
      </p:sp>
      <p:sp>
        <p:nvSpPr>
          <p:cNvPr id="42" name="Google Shape;42;p18"/>
          <p:cNvSpPr txBox="1"/>
          <p:nvPr/>
        </p:nvSpPr>
        <p:spPr>
          <a:xfrm>
            <a:off x="166050" y="9116225"/>
            <a:ext cx="18810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mic Sans MS"/>
                <a:ea typeface="Comic Sans MS"/>
                <a:cs typeface="Comic Sans MS"/>
                <a:sym typeface="Comic Sans MS"/>
              </a:rPr>
              <a:t>Summary:</a:t>
            </a:r>
            <a:endParaRPr b="1">
              <a:solidFill>
                <a:srgbClr val="FF0000"/>
              </a:solidFill>
              <a:latin typeface="Comic Sans MS"/>
              <a:ea typeface="Comic Sans MS"/>
              <a:cs typeface="Comic Sans MS"/>
              <a:sym typeface="Comic Sans MS"/>
            </a:endParaRPr>
          </a:p>
        </p:txBody>
      </p:sp>
      <p:cxnSp>
        <p:nvCxnSpPr>
          <p:cNvPr id="43" name="Google Shape;43;p18"/>
          <p:cNvCxnSpPr/>
          <p:nvPr/>
        </p:nvCxnSpPr>
        <p:spPr>
          <a:xfrm>
            <a:off x="166050" y="9034600"/>
            <a:ext cx="7440300" cy="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nell Notes 2">
  <p:cSld name="CUSTOM_16_1">
    <p:spTree>
      <p:nvGrpSpPr>
        <p:cNvPr id="44" name="Shape 44"/>
        <p:cNvGrpSpPr/>
        <p:nvPr/>
      </p:nvGrpSpPr>
      <p:grpSpPr>
        <a:xfrm>
          <a:off x="0" y="0"/>
          <a:ext cx="0" cy="0"/>
          <a:chOff x="0" y="0"/>
          <a:chExt cx="0" cy="0"/>
        </a:xfrm>
      </p:grpSpPr>
      <p:cxnSp>
        <p:nvCxnSpPr>
          <p:cNvPr id="45" name="Google Shape;45;p19"/>
          <p:cNvCxnSpPr/>
          <p:nvPr/>
        </p:nvCxnSpPr>
        <p:spPr>
          <a:xfrm>
            <a:off x="166050" y="640425"/>
            <a:ext cx="7440300" cy="0"/>
          </a:xfrm>
          <a:prstGeom prst="straightConnector1">
            <a:avLst/>
          </a:prstGeom>
          <a:noFill/>
          <a:ln cap="flat" cmpd="sng" w="19050">
            <a:solidFill>
              <a:srgbClr val="000000"/>
            </a:solidFill>
            <a:prstDash val="solid"/>
            <a:round/>
            <a:headEnd len="med" w="med" type="none"/>
            <a:tailEnd len="med" w="med" type="none"/>
          </a:ln>
        </p:spPr>
      </p:cxnSp>
      <p:cxnSp>
        <p:nvCxnSpPr>
          <p:cNvPr id="46" name="Google Shape;46;p19"/>
          <p:cNvCxnSpPr/>
          <p:nvPr/>
        </p:nvCxnSpPr>
        <p:spPr>
          <a:xfrm>
            <a:off x="2086800" y="640425"/>
            <a:ext cx="9300" cy="8527800"/>
          </a:xfrm>
          <a:prstGeom prst="straightConnector1">
            <a:avLst/>
          </a:prstGeom>
          <a:noFill/>
          <a:ln cap="flat" cmpd="sng" w="19050">
            <a:solidFill>
              <a:srgbClr val="000000"/>
            </a:solidFill>
            <a:prstDash val="solid"/>
            <a:round/>
            <a:headEnd len="med" w="med" type="none"/>
            <a:tailEnd len="med" w="med" type="none"/>
          </a:ln>
        </p:spPr>
      </p:cxnSp>
      <p:sp>
        <p:nvSpPr>
          <p:cNvPr id="47" name="Google Shape;47;p19"/>
          <p:cNvSpPr txBox="1"/>
          <p:nvPr/>
        </p:nvSpPr>
        <p:spPr>
          <a:xfrm>
            <a:off x="166050" y="700250"/>
            <a:ext cx="16308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mic Sans MS"/>
                <a:ea typeface="Comic Sans MS"/>
                <a:cs typeface="Comic Sans MS"/>
                <a:sym typeface="Comic Sans MS"/>
              </a:rPr>
              <a:t>Key/Main Ideas:</a:t>
            </a:r>
            <a:endParaRPr b="1">
              <a:solidFill>
                <a:srgbClr val="FF0000"/>
              </a:solidFill>
              <a:latin typeface="Comic Sans MS"/>
              <a:ea typeface="Comic Sans MS"/>
              <a:cs typeface="Comic Sans MS"/>
              <a:sym typeface="Comic Sans MS"/>
            </a:endParaRPr>
          </a:p>
        </p:txBody>
      </p:sp>
      <p:sp>
        <p:nvSpPr>
          <p:cNvPr id="48" name="Google Shape;48;p19"/>
          <p:cNvSpPr txBox="1"/>
          <p:nvPr/>
        </p:nvSpPr>
        <p:spPr>
          <a:xfrm>
            <a:off x="166050" y="9116225"/>
            <a:ext cx="18810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omic Sans MS"/>
                <a:ea typeface="Comic Sans MS"/>
                <a:cs typeface="Comic Sans MS"/>
                <a:sym typeface="Comic Sans MS"/>
              </a:rPr>
              <a:t>Summary:</a:t>
            </a:r>
            <a:endParaRPr b="1">
              <a:solidFill>
                <a:srgbClr val="FF0000"/>
              </a:solidFill>
              <a:latin typeface="Comic Sans MS"/>
              <a:ea typeface="Comic Sans MS"/>
              <a:cs typeface="Comic Sans MS"/>
              <a:sym typeface="Comic Sans MS"/>
            </a:endParaRPr>
          </a:p>
        </p:txBody>
      </p:sp>
      <p:cxnSp>
        <p:nvCxnSpPr>
          <p:cNvPr id="49" name="Google Shape;49;p19"/>
          <p:cNvCxnSpPr/>
          <p:nvPr/>
        </p:nvCxnSpPr>
        <p:spPr>
          <a:xfrm>
            <a:off x="166050" y="9158850"/>
            <a:ext cx="7440300" cy="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 name="Shape 50"/>
        <p:cNvGrpSpPr/>
        <p:nvPr/>
      </p:nvGrpSpPr>
      <p:grpSpPr>
        <a:xfrm>
          <a:off x="0" y="0"/>
          <a:ext cx="0" cy="0"/>
          <a:chOff x="0" y="0"/>
          <a:chExt cx="0" cy="0"/>
        </a:xfrm>
      </p:grpSpPr>
      <p:sp>
        <p:nvSpPr>
          <p:cNvPr id="51" name="Google Shape;51;p20"/>
          <p:cNvSpPr txBox="1"/>
          <p:nvPr>
            <p:ph type="ctrTitle"/>
          </p:nvPr>
        </p:nvSpPr>
        <p:spPr>
          <a:xfrm>
            <a:off x="264952" y="1456058"/>
            <a:ext cx="7242600" cy="401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20"/>
          <p:cNvSpPr txBox="1"/>
          <p:nvPr>
            <p:ph idx="1" type="subTitle"/>
          </p:nvPr>
        </p:nvSpPr>
        <p:spPr>
          <a:xfrm>
            <a:off x="264945" y="5542289"/>
            <a:ext cx="7242600" cy="155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20"/>
          <p:cNvSpPr txBox="1"/>
          <p:nvPr>
            <p:ph idx="12" type="sldNum"/>
          </p:nvPr>
        </p:nvSpPr>
        <p:spPr>
          <a:xfrm>
            <a:off x="7201589" y="9119180"/>
            <a:ext cx="466500" cy="769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type="blank">
  <p:cSld name="BLANK">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CUSTOM">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3">
  <p:cSld name="CUSTOM_1">
    <p:bg>
      <p:bgPr>
        <a:blipFill>
          <a:blip r:embed="rId2">
            <a:alphaModFix/>
          </a:blip>
          <a:stretch>
            <a:fillRect/>
          </a:stretch>
        </a:blipFill>
      </p:bgPr>
    </p:bg>
    <p:spTree>
      <p:nvGrpSpPr>
        <p:cNvPr id="12" name="Shape 1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4">
  <p:cSld name="CUSTOM_2">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5">
  <p:cSld name="CUSTOM_3">
    <p:bg>
      <p:bgPr>
        <a:blipFill>
          <a:blip r:embed="rId2">
            <a:alphaModFix/>
          </a:blip>
          <a:stretch>
            <a:fillRect/>
          </a:stretch>
        </a:blipFill>
      </p:bgPr>
    </p:bg>
    <p:spTree>
      <p:nvGrpSpPr>
        <p:cNvPr id="14" name="Shape 1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6">
  <p:cSld name="CUSTOM_4">
    <p:bg>
      <p:bgPr>
        <a:blipFill>
          <a:blip r:embed="rId2">
            <a:alphaModFix/>
          </a:blip>
          <a:stretch>
            <a:fillRect/>
          </a:stretch>
        </a:blipFill>
      </p:bgPr>
    </p:bg>
    <p:spTree>
      <p:nvGrpSpPr>
        <p:cNvPr id="15" name="Shape 1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7">
  <p:cSld name="CUSTOM_5">
    <p:bg>
      <p:bgPr>
        <a:blipFill>
          <a:blip r:embed="rId2">
            <a:alphaModFix/>
          </a:blip>
          <a:stretch>
            <a:fillRect/>
          </a:stretch>
        </a:blipFill>
      </p:bgPr>
    </p:bg>
    <p:spTree>
      <p:nvGrpSpPr>
        <p:cNvPr id="16" name="Shape 1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8">
    <p:spTree>
      <p:nvGrpSpPr>
        <p:cNvPr id="17" name="Shape 17"/>
        <p:cNvGrpSpPr/>
        <p:nvPr/>
      </p:nvGrpSpPr>
      <p:grpSpPr>
        <a:xfrm>
          <a:off x="0" y="0"/>
          <a:ext cx="0" cy="0"/>
          <a:chOff x="0" y="0"/>
          <a:chExt cx="0" cy="0"/>
        </a:xfrm>
      </p:grpSpPr>
      <p:graphicFrame>
        <p:nvGraphicFramePr>
          <p:cNvPr id="18" name="Google Shape;18;p10"/>
          <p:cNvGraphicFramePr/>
          <p:nvPr/>
        </p:nvGraphicFramePr>
        <p:xfrm>
          <a:off x="220050" y="1085875"/>
          <a:ext cx="3000000" cy="3000000"/>
        </p:xfrm>
        <a:graphic>
          <a:graphicData uri="http://schemas.openxmlformats.org/drawingml/2006/table">
            <a:tbl>
              <a:tblPr>
                <a:noFill/>
                <a:tableStyleId>{488A28F4-D6D1-4AF0-B077-DDF3D9F5F722}</a:tableStyleId>
              </a:tblPr>
              <a:tblGrid>
                <a:gridCol w="1441400"/>
                <a:gridCol w="4731525"/>
                <a:gridCol w="1159375"/>
              </a:tblGrid>
              <a:tr h="444700">
                <a:tc>
                  <a:txBody>
                    <a:bodyPr/>
                    <a:lstStyle/>
                    <a:p>
                      <a:pPr indent="0" lvl="0" marL="0" rtl="0" algn="l">
                        <a:spcBef>
                          <a:spcPts val="0"/>
                        </a:spcBef>
                        <a:spcAft>
                          <a:spcPts val="0"/>
                        </a:spcAft>
                        <a:buNone/>
                      </a:pPr>
                      <a:r>
                        <a:rPr b="1" lang="en">
                          <a:latin typeface="Cambria"/>
                          <a:ea typeface="Cambria"/>
                          <a:cs typeface="Cambria"/>
                          <a:sym typeface="Cambria"/>
                        </a:rPr>
                        <a:t>Date</a:t>
                      </a:r>
                      <a:endParaRPr b="1">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Cambria"/>
                          <a:ea typeface="Cambria"/>
                          <a:cs typeface="Cambria"/>
                          <a:sym typeface="Cambria"/>
                        </a:rPr>
                        <a:t>Title</a:t>
                      </a:r>
                      <a:endParaRPr b="1">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Cambria"/>
                          <a:ea typeface="Cambria"/>
                          <a:cs typeface="Cambria"/>
                          <a:sym typeface="Cambria"/>
                        </a:rPr>
                        <a:t>Slide #</a:t>
                      </a:r>
                      <a:endParaRPr b="1">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44700">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19" name="Google Shape;19;p10"/>
          <p:cNvSpPr txBox="1"/>
          <p:nvPr/>
        </p:nvSpPr>
        <p:spPr>
          <a:xfrm>
            <a:off x="776250" y="203675"/>
            <a:ext cx="6219900" cy="7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300">
                <a:latin typeface="Amatic SC"/>
                <a:ea typeface="Amatic SC"/>
                <a:cs typeface="Amatic SC"/>
                <a:sym typeface="Amatic SC"/>
              </a:rPr>
              <a:t>Table of Contents </a:t>
            </a:r>
            <a:endParaRPr b="1" sz="4300">
              <a:latin typeface="Amatic SC"/>
              <a:ea typeface="Amatic SC"/>
              <a:cs typeface="Amatic SC"/>
              <a:sym typeface="Amatic SC"/>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hyperlink" Target="https://www.tnhistoryforkids.org/history/uncategorized/william-brownlow/" TargetMode="External"/><Relationship Id="rId5" Type="http://schemas.openxmlformats.org/officeDocument/2006/relationships/hyperlink" Target="https://www.capitol.tn.gov/about/docs/TN-Constitution.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docs.google.com/presentation/d/1ZcUUeN0wtq2SXpjtZO9GRTpr0RRX5jyHybbUzW4vUgY/view" TargetMode="External"/><Relationship Id="rId9" Type="http://schemas.openxmlformats.org/officeDocument/2006/relationships/image" Target="../media/image4.png"/><Relationship Id="rId5" Type="http://schemas.openxmlformats.org/officeDocument/2006/relationships/hyperlink" Target="https://docs.google.com/presentation/d/1ZcUUeN0wtq2SXpjtZO9GRTpr0RRX5jyHybbUzW4vUgY/view" TargetMode="External"/><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hyperlink" Target="https://docs.google.com/presentation/d/1p1K-gSaq8i2zw_jh5TfyhFe69hJCtXgj6jAUXmhiDgk/view" TargetMode="External"/><Relationship Id="rId5" Type="http://schemas.openxmlformats.org/officeDocument/2006/relationships/hyperlink" Target="https://docs.google.com/presentation/d/1p1K-gSaq8i2zw_jh5TfyhFe69hJCtXgj6jAUXmhiDgk/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s://docs.google.com/presentation/d/1LgRmiyQYndThleyuF_-BvUY5DLWJSRnDOwrin-FnD7Y/view" TargetMode="External"/><Relationship Id="rId5" Type="http://schemas.openxmlformats.org/officeDocument/2006/relationships/hyperlink" Target="https://docs.google.com/presentation/d/1LgRmiyQYndThleyuF_-BvUY5DLWJSRnDOwrin-FnD7Y/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hyperlink" Target="https://www.youtube.com/watch?v=N466WTClpe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hyperlink" Target="https://docs.google.com/presentation/d/1QSbb_i3dKY2nExQ0hVSCqYWbs_uaOgiZA-8A98wi9b0/view" TargetMode="External"/><Relationship Id="rId5" Type="http://schemas.openxmlformats.org/officeDocument/2006/relationships/hyperlink" Target="https://docs.google.com/presentation/d/1QSbb_i3dKY2nExQ0hVSCqYWbs_uaOgiZA-8A98wi9b0/vie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1"/>
          <p:cNvSpPr txBox="1"/>
          <p:nvPr/>
        </p:nvSpPr>
        <p:spPr>
          <a:xfrm>
            <a:off x="1883800" y="3845075"/>
            <a:ext cx="4481700" cy="21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4700">
              <a:latin typeface="Amatic SC"/>
              <a:ea typeface="Amatic SC"/>
              <a:cs typeface="Amatic SC"/>
              <a:sym typeface="Amatic SC"/>
            </a:endParaRPr>
          </a:p>
        </p:txBody>
      </p:sp>
      <p:sp>
        <p:nvSpPr>
          <p:cNvPr id="59" name="Google Shape;59;p21"/>
          <p:cNvSpPr txBox="1"/>
          <p:nvPr/>
        </p:nvSpPr>
        <p:spPr>
          <a:xfrm>
            <a:off x="1988650" y="3997800"/>
            <a:ext cx="42720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500">
                <a:latin typeface="Amatic SC"/>
                <a:ea typeface="Amatic SC"/>
                <a:cs typeface="Amatic SC"/>
                <a:sym typeface="Amatic SC"/>
              </a:rPr>
              <a:t>Reconstruction</a:t>
            </a:r>
            <a:endParaRPr b="1" sz="5500">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30"/>
          <p:cNvSpPr txBox="1"/>
          <p:nvPr/>
        </p:nvSpPr>
        <p:spPr>
          <a:xfrm>
            <a:off x="1323950" y="4402500"/>
            <a:ext cx="12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Calibri"/>
                <a:ea typeface="Calibri"/>
                <a:cs typeface="Calibri"/>
                <a:sym typeface="Calibri"/>
              </a:rPr>
              <a:t>(</a:t>
            </a:r>
            <a:r>
              <a:rPr b="1" lang="en" sz="1200" u="sng">
                <a:solidFill>
                  <a:srgbClr val="0097A7"/>
                </a:solidFill>
                <a:latin typeface="Calibri"/>
                <a:ea typeface="Calibri"/>
                <a:cs typeface="Calibri"/>
                <a:sym typeface="Calibri"/>
                <a:hlinkClick r:id="rId4">
                  <a:extLst>
                    <a:ext uri="{A12FA001-AC4F-418D-AE19-62706E023703}">
                      <ahyp:hlinkClr val="tx"/>
                    </a:ext>
                  </a:extLst>
                </a:hlinkClick>
              </a:rPr>
              <a:t>CLICK HERE</a:t>
            </a:r>
            <a:r>
              <a:rPr b="1" lang="en" sz="1200">
                <a:latin typeface="Calibri"/>
                <a:ea typeface="Calibri"/>
                <a:cs typeface="Calibri"/>
                <a:sym typeface="Calibri"/>
              </a:rPr>
              <a:t>)</a:t>
            </a:r>
            <a:endParaRPr b="1" sz="1200">
              <a:latin typeface="Calibri"/>
              <a:ea typeface="Calibri"/>
              <a:cs typeface="Calibri"/>
              <a:sym typeface="Calibri"/>
            </a:endParaRPr>
          </a:p>
        </p:txBody>
      </p:sp>
      <p:sp>
        <p:nvSpPr>
          <p:cNvPr id="140" name="Google Shape;140;p30"/>
          <p:cNvSpPr txBox="1"/>
          <p:nvPr/>
        </p:nvSpPr>
        <p:spPr>
          <a:xfrm>
            <a:off x="4768975" y="9563125"/>
            <a:ext cx="144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libri"/>
                <a:ea typeface="Calibri"/>
                <a:cs typeface="Calibri"/>
                <a:sym typeface="Calibri"/>
              </a:rPr>
              <a:t>(</a:t>
            </a:r>
            <a:r>
              <a:rPr b="1" lang="en" sz="1800" u="sng">
                <a:solidFill>
                  <a:srgbClr val="0097A7"/>
                </a:solidFill>
                <a:latin typeface="Calibri"/>
                <a:ea typeface="Calibri"/>
                <a:cs typeface="Calibri"/>
                <a:sym typeface="Calibri"/>
                <a:hlinkClick r:id="rId5">
                  <a:extLst>
                    <a:ext uri="{A12FA001-AC4F-418D-AE19-62706E023703}">
                      <ahyp:hlinkClr val="tx"/>
                    </a:ext>
                  </a:extLst>
                </a:hlinkClick>
              </a:rPr>
              <a:t>CLICK HERE</a:t>
            </a:r>
            <a:r>
              <a:rPr b="1" lang="en" sz="1800">
                <a:latin typeface="Calibri"/>
                <a:ea typeface="Calibri"/>
                <a:cs typeface="Calibri"/>
                <a:sym typeface="Calibri"/>
              </a:rPr>
              <a:t>)</a:t>
            </a:r>
            <a:endParaRPr b="1" sz="1800">
              <a:latin typeface="Calibri"/>
              <a:ea typeface="Calibri"/>
              <a:cs typeface="Calibri"/>
              <a:sym typeface="Calibri"/>
            </a:endParaRPr>
          </a:p>
        </p:txBody>
      </p:sp>
      <p:sp>
        <p:nvSpPr>
          <p:cNvPr id="141" name="Google Shape;141;p30"/>
          <p:cNvSpPr txBox="1"/>
          <p:nvPr/>
        </p:nvSpPr>
        <p:spPr>
          <a:xfrm>
            <a:off x="3312900" y="1388425"/>
            <a:ext cx="41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Started as a preacher </a:t>
            </a:r>
            <a:endParaRPr/>
          </a:p>
        </p:txBody>
      </p:sp>
      <p:sp>
        <p:nvSpPr>
          <p:cNvPr id="142" name="Google Shape;142;p30"/>
          <p:cNvSpPr txBox="1"/>
          <p:nvPr/>
        </p:nvSpPr>
        <p:spPr>
          <a:xfrm>
            <a:off x="3312900" y="2481725"/>
            <a:ext cx="3881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he was once a slaveholder. But when Civil War broke out, he became one of Tennessee’s most vocal unionists. Brownlow was sent to prison by the Confederate government. an election in which all men who had fought for the Confederacy were not allowed to vote. Largely because of this, Brownlow was hated </a:t>
            </a:r>
            <a:endParaRPr sz="1100"/>
          </a:p>
        </p:txBody>
      </p:sp>
      <p:sp>
        <p:nvSpPr>
          <p:cNvPr id="143" name="Google Shape;143;p30"/>
          <p:cNvSpPr txBox="1"/>
          <p:nvPr/>
        </p:nvSpPr>
        <p:spPr>
          <a:xfrm>
            <a:off x="3247300" y="4045150"/>
            <a:ext cx="394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He was re-elected to that position in 1867 — an election in which all men who had fought for the Confederacy were not allowed to vote.</a:t>
            </a:r>
            <a:endParaRPr sz="1200"/>
          </a:p>
        </p:txBody>
      </p:sp>
      <p:sp>
        <p:nvSpPr>
          <p:cNvPr id="144" name="Google Shape;144;p30"/>
          <p:cNvSpPr txBox="1"/>
          <p:nvPr/>
        </p:nvSpPr>
        <p:spPr>
          <a:xfrm>
            <a:off x="350050" y="5665775"/>
            <a:ext cx="345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Him being a part of the confederacy </a:t>
            </a:r>
            <a:r>
              <a:rPr lang="en">
                <a:solidFill>
                  <a:schemeClr val="dk1"/>
                </a:solidFill>
              </a:rPr>
              <a:t>And people being ministers couldn’t </a:t>
            </a:r>
            <a:endParaRPr>
              <a:solidFill>
                <a:schemeClr val="dk1"/>
              </a:solidFill>
            </a:endParaRPr>
          </a:p>
          <a:p>
            <a:pPr indent="0" lvl="0" marL="0" rtl="0" algn="l">
              <a:spcBef>
                <a:spcPts val="0"/>
              </a:spcBef>
              <a:spcAft>
                <a:spcPts val="0"/>
              </a:spcAft>
              <a:buNone/>
            </a:pPr>
            <a:r>
              <a:rPr lang="en"/>
              <a:t> </a:t>
            </a:r>
            <a:endParaRPr/>
          </a:p>
        </p:txBody>
      </p:sp>
      <p:sp>
        <p:nvSpPr>
          <p:cNvPr id="145" name="Google Shape;145;p30"/>
          <p:cNvSpPr txBox="1"/>
          <p:nvPr/>
        </p:nvSpPr>
        <p:spPr>
          <a:xfrm>
            <a:off x="371925" y="6977750"/>
            <a:ext cx="343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That ministers were not allowed to be part of the legislative </a:t>
            </a:r>
            <a:endParaRPr/>
          </a:p>
        </p:txBody>
      </p:sp>
      <p:sp>
        <p:nvSpPr>
          <p:cNvPr id="146" name="Google Shape;146;p30"/>
          <p:cNvSpPr txBox="1"/>
          <p:nvPr/>
        </p:nvSpPr>
        <p:spPr>
          <a:xfrm>
            <a:off x="4100075" y="5676725"/>
            <a:ext cx="3400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Had to be over 21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infamous crimes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long as they payed their poll tax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Banned interracial marraige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people being ministers couldn’t </a:t>
            </a:r>
            <a:endParaRPr/>
          </a:p>
        </p:txBody>
      </p:sp>
      <p:sp>
        <p:nvSpPr>
          <p:cNvPr id="147" name="Google Shape;147;p30"/>
          <p:cNvSpPr txBox="1"/>
          <p:nvPr/>
        </p:nvSpPr>
        <p:spPr>
          <a:xfrm>
            <a:off x="415650" y="8720075"/>
            <a:ext cx="70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They can carry firearms if they are stopping crime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31"/>
          <p:cNvSpPr txBox="1"/>
          <p:nvPr/>
        </p:nvSpPr>
        <p:spPr>
          <a:xfrm>
            <a:off x="765500" y="1782000"/>
            <a:ext cx="2897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Issues shifted over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increasingly violent south.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National economic hardships </a:t>
            </a:r>
            <a:endParaRPr/>
          </a:p>
        </p:txBody>
      </p:sp>
      <p:sp>
        <p:nvSpPr>
          <p:cNvPr id="153" name="Google Shape;153;p31"/>
          <p:cNvSpPr txBox="1"/>
          <p:nvPr/>
        </p:nvSpPr>
        <p:spPr>
          <a:xfrm>
            <a:off x="4570200" y="1661750"/>
            <a:ext cx="283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Rutherford B hayes (rep) and samuel tilden (dem) ran for president  </a:t>
            </a:r>
            <a:endParaRPr/>
          </a:p>
        </p:txBody>
      </p:sp>
      <p:sp>
        <p:nvSpPr>
          <p:cNvPr id="154" name="Google Shape;154;p31"/>
          <p:cNvSpPr txBox="1"/>
          <p:nvPr/>
        </p:nvSpPr>
        <p:spPr>
          <a:xfrm>
            <a:off x="4646725" y="2416125"/>
            <a:ext cx="274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Samuel tilden appeared to have one but it changed </a:t>
            </a:r>
            <a:endParaRPr/>
          </a:p>
        </p:txBody>
      </p:sp>
      <p:sp>
        <p:nvSpPr>
          <p:cNvPr id="155" name="Google Shape;155;p31"/>
          <p:cNvSpPr txBox="1"/>
          <p:nvPr/>
        </p:nvSpPr>
        <p:spPr>
          <a:xfrm>
            <a:off x="4581150" y="3061175"/>
            <a:ext cx="283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Results in a number of states were </a:t>
            </a:r>
            <a:r>
              <a:rPr lang="en"/>
              <a:t>challenged</a:t>
            </a:r>
            <a:r>
              <a:rPr lang="en"/>
              <a:t> </a:t>
            </a:r>
            <a:endParaRPr/>
          </a:p>
        </p:txBody>
      </p:sp>
      <p:sp>
        <p:nvSpPr>
          <p:cNvPr id="156" name="Google Shape;156;p31"/>
          <p:cNvSpPr txBox="1"/>
          <p:nvPr/>
        </p:nvSpPr>
        <p:spPr>
          <a:xfrm>
            <a:off x="404725" y="4556125"/>
            <a:ext cx="700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Hayes one the election and ended military occupation of the south. This got rid of most of african americans rights. </a:t>
            </a:r>
            <a:endParaRPr/>
          </a:p>
        </p:txBody>
      </p:sp>
      <p:sp>
        <p:nvSpPr>
          <p:cNvPr id="157" name="Google Shape;157;p31"/>
          <p:cNvSpPr txBox="1"/>
          <p:nvPr/>
        </p:nvSpPr>
        <p:spPr>
          <a:xfrm>
            <a:off x="765500" y="6227350"/>
            <a:ext cx="2744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They wanted to get all of the power back to the whites.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lynched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destroyed properties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Murder in the black comunity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clan started in tennessee   </a:t>
            </a:r>
            <a:endParaRPr/>
          </a:p>
        </p:txBody>
      </p:sp>
      <p:sp>
        <p:nvSpPr>
          <p:cNvPr id="158" name="Google Shape;158;p31"/>
          <p:cNvSpPr txBox="1"/>
          <p:nvPr/>
        </p:nvSpPr>
        <p:spPr>
          <a:xfrm>
            <a:off x="4592075" y="6336675"/>
            <a:ext cx="2558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KKK was formed and they wanted to shift all of the power back to the whites. By doing so they killed many african americans. They lynched many of them and </a:t>
            </a:r>
            <a:r>
              <a:rPr lang="en"/>
              <a:t>intimidated</a:t>
            </a:r>
            <a:r>
              <a:rPr lang="en"/>
              <a:t> whites too. The nation ended up going into the jim crow era and </a:t>
            </a:r>
            <a:r>
              <a:rPr lang="en"/>
              <a:t>remained</a:t>
            </a:r>
            <a:r>
              <a:rPr lang="en"/>
              <a:t> for a long time.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Christian          Thompson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22"/>
          <p:cNvSpPr txBox="1"/>
          <p:nvPr/>
        </p:nvSpPr>
        <p:spPr>
          <a:xfrm>
            <a:off x="850700" y="166800"/>
            <a:ext cx="6427200" cy="717300"/>
          </a:xfrm>
          <a:prstGeom prst="rect">
            <a:avLst/>
          </a:prstGeom>
          <a:noFill/>
          <a:ln>
            <a:noFill/>
          </a:ln>
        </p:spPr>
        <p:txBody>
          <a:bodyPr anchorCtr="0" anchor="t" bIns="23025" lIns="23025" spcFirstLastPara="1" rIns="23025" wrap="square" tIns="23025">
            <a:noAutofit/>
          </a:bodyPr>
          <a:lstStyle/>
          <a:p>
            <a:pPr indent="0" lvl="0" marL="0" rtl="0" algn="ctr">
              <a:spcBef>
                <a:spcPts val="0"/>
              </a:spcBef>
              <a:spcAft>
                <a:spcPts val="0"/>
              </a:spcAft>
              <a:buNone/>
            </a:pPr>
            <a:r>
              <a:rPr b="1" lang="en" sz="4200">
                <a:latin typeface="Amatic SC"/>
                <a:ea typeface="Amatic SC"/>
                <a:cs typeface="Amatic SC"/>
                <a:sym typeface="Amatic SC"/>
              </a:rPr>
              <a:t>Table of Contents </a:t>
            </a:r>
            <a:endParaRPr b="1" sz="4200">
              <a:latin typeface="Amatic SC"/>
              <a:ea typeface="Amatic SC"/>
              <a:cs typeface="Amatic SC"/>
              <a:sym typeface="Amatic SC"/>
            </a:endParaRPr>
          </a:p>
        </p:txBody>
      </p:sp>
      <p:graphicFrame>
        <p:nvGraphicFramePr>
          <p:cNvPr id="65" name="Google Shape;65;p22"/>
          <p:cNvGraphicFramePr/>
          <p:nvPr/>
        </p:nvGraphicFramePr>
        <p:xfrm>
          <a:off x="275700" y="1035700"/>
          <a:ext cx="3000000" cy="3000000"/>
        </p:xfrm>
        <a:graphic>
          <a:graphicData uri="http://schemas.openxmlformats.org/drawingml/2006/table">
            <a:tbl>
              <a:tblPr>
                <a:noFill/>
                <a:tableStyleId>{488A28F4-D6D1-4AF0-B077-DDF3D9F5F722}</a:tableStyleId>
              </a:tblPr>
              <a:tblGrid>
                <a:gridCol w="1298450"/>
                <a:gridCol w="4767800"/>
                <a:gridCol w="1154725"/>
              </a:tblGrid>
              <a:tr h="448475">
                <a:tc>
                  <a:txBody>
                    <a:bodyPr/>
                    <a:lstStyle/>
                    <a:p>
                      <a:pPr indent="0" lvl="0" marL="0" rtl="0" algn="l">
                        <a:spcBef>
                          <a:spcPts val="0"/>
                        </a:spcBef>
                        <a:spcAft>
                          <a:spcPts val="0"/>
                        </a:spcAft>
                        <a:buNone/>
                      </a:pPr>
                      <a:r>
                        <a:rPr b="1" lang="en"/>
                        <a:t>Date</a:t>
                      </a:r>
                      <a:endParaRPr b="1"/>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t>Topic</a:t>
                      </a:r>
                      <a:endParaRPr b="1"/>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t>Slide #</a:t>
                      </a:r>
                      <a:endParaRPr b="1"/>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rPr lang="en"/>
                        <a:t>4/27/21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Vocabulary</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3</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52825">
                <a:tc>
                  <a:txBody>
                    <a:bodyPr/>
                    <a:lstStyle/>
                    <a:p>
                      <a:pPr indent="0" lvl="0" marL="0" rtl="0" algn="l">
                        <a:spcBef>
                          <a:spcPts val="0"/>
                        </a:spcBef>
                        <a:spcAft>
                          <a:spcPts val="0"/>
                        </a:spcAft>
                        <a:buNone/>
                      </a:pPr>
                      <a:r>
                        <a:rPr lang="en">
                          <a:solidFill>
                            <a:schemeClr val="dk1"/>
                          </a:solidFill>
                        </a:rPr>
                        <a:t>4/27/21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Vocabulary</a:t>
                      </a: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rPr lang="en">
                          <a:solidFill>
                            <a:schemeClr val="dk1"/>
                          </a:solidFill>
                        </a:rPr>
                        <a:t>4/27/21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The Epic Failure of Reconstruction - Crash Course #22</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rPr lang="en">
                          <a:solidFill>
                            <a:schemeClr val="dk1"/>
                          </a:solidFill>
                        </a:rPr>
                        <a:t>4/27/21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13th, 14th, &amp; 15th Amendments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6</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rPr lang="en">
                          <a:solidFill>
                            <a:schemeClr val="dk1"/>
                          </a:solidFill>
                        </a:rPr>
                        <a:t>4/29/21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Reconstruction Plans and Conflict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rPr lang="en">
                          <a:solidFill>
                            <a:schemeClr val="dk1"/>
                          </a:solidFill>
                        </a:rPr>
                        <a:t>4/29/21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Andrew Johnson’s Impeachment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rPr lang="en"/>
                        <a:t>5/4/21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Opportunities During Reconstruction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rPr lang="en"/>
                        <a:t>5/4/21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William Brownlow &amp; the TN Constitution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rPr lang="en"/>
                        <a:t>5/4/21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Reconstructions End and Suppression in the South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425">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66" name="Google Shape;66;p22"/>
          <p:cNvSpPr txBox="1"/>
          <p:nvPr/>
        </p:nvSpPr>
        <p:spPr>
          <a:xfrm>
            <a:off x="7086600" y="0"/>
            <a:ext cx="77724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3000">
                <a:latin typeface="Amatic SC"/>
                <a:ea typeface="Amatic SC"/>
                <a:cs typeface="Amatic SC"/>
                <a:sym typeface="Amatic SC"/>
              </a:rPr>
              <a:t>Famous Tennesseans and Infantry Soldier Accounts</a:t>
            </a:r>
            <a:endParaRPr b="1" sz="3000">
              <a:latin typeface="Amatic SC"/>
              <a:ea typeface="Amatic SC"/>
              <a:cs typeface="Amatic SC"/>
              <a:sym typeface="Amatic S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23"/>
          <p:cNvSpPr/>
          <p:nvPr/>
        </p:nvSpPr>
        <p:spPr>
          <a:xfrm>
            <a:off x="6376825" y="0"/>
            <a:ext cx="1260525" cy="816825"/>
          </a:xfrm>
          <a:prstGeom prst="flowChartOffpageConnector">
            <a:avLst/>
          </a:prstGeom>
          <a:solidFill>
            <a:srgbClr val="E2F4BF"/>
          </a:solidFill>
          <a:ln cap="flat" cmpd="sng" w="19050">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entury Gothic"/>
                <a:ea typeface="Century Gothic"/>
                <a:cs typeface="Century Gothic"/>
                <a:sym typeface="Century Gothic"/>
              </a:rPr>
              <a:t>Google Slides Presentation</a:t>
            </a:r>
            <a:r>
              <a:rPr b="1" lang="en" sz="1200">
                <a:solidFill>
                  <a:srgbClr val="000000"/>
                </a:solidFill>
                <a:latin typeface="Century Gothic"/>
                <a:ea typeface="Century Gothic"/>
                <a:cs typeface="Century Gothic"/>
                <a:sym typeface="Century Gothic"/>
              </a:rPr>
              <a:t>:</a:t>
            </a:r>
            <a:r>
              <a:rPr b="1" lang="en" sz="1200">
                <a:solidFill>
                  <a:srgbClr val="FF0000"/>
                </a:solidFill>
                <a:latin typeface="Century Gothic"/>
                <a:ea typeface="Century Gothic"/>
                <a:cs typeface="Century Gothic"/>
                <a:sym typeface="Century Gothic"/>
              </a:rPr>
              <a:t> </a:t>
            </a:r>
            <a:endParaRPr b="1" sz="1200">
              <a:solidFill>
                <a:srgbClr val="FF0000"/>
              </a:solidFill>
              <a:latin typeface="Century Gothic"/>
              <a:ea typeface="Century Gothic"/>
              <a:cs typeface="Century Gothic"/>
              <a:sym typeface="Century Gothic"/>
            </a:endParaRPr>
          </a:p>
          <a:p>
            <a:pPr indent="0" lvl="0" marL="0" rtl="0" algn="ctr">
              <a:spcBef>
                <a:spcPts val="0"/>
              </a:spcBef>
              <a:spcAft>
                <a:spcPts val="0"/>
              </a:spcAft>
              <a:buNone/>
            </a:pPr>
            <a:r>
              <a:rPr b="1" lang="en" sz="1200" u="sng">
                <a:solidFill>
                  <a:srgbClr val="0097A7"/>
                </a:solidFill>
                <a:latin typeface="Century Gothic"/>
                <a:ea typeface="Century Gothic"/>
                <a:cs typeface="Century Gothic"/>
                <a:sym typeface="Century Gothic"/>
                <a:hlinkClick r:id="rId4">
                  <a:extLst>
                    <a:ext uri="{A12FA001-AC4F-418D-AE19-62706E023703}">
                      <ahyp:hlinkClr val="tx"/>
                    </a:ext>
                  </a:extLst>
                </a:hlinkClick>
              </a:rPr>
              <a:t>(CLICK HERE</a:t>
            </a:r>
            <a:r>
              <a:rPr b="1" lang="en" u="sng">
                <a:solidFill>
                  <a:srgbClr val="0097A7"/>
                </a:solidFill>
                <a:hlinkClick r:id="rId5">
                  <a:extLst>
                    <a:ext uri="{A12FA001-AC4F-418D-AE19-62706E023703}">
                      <ahyp:hlinkClr val="tx"/>
                    </a:ext>
                  </a:extLst>
                </a:hlinkClick>
              </a:rPr>
              <a:t>)</a:t>
            </a:r>
            <a:endParaRPr b="1"/>
          </a:p>
        </p:txBody>
      </p:sp>
      <p:sp>
        <p:nvSpPr>
          <p:cNvPr id="72" name="Google Shape;72;p23"/>
          <p:cNvSpPr txBox="1"/>
          <p:nvPr/>
        </p:nvSpPr>
        <p:spPr>
          <a:xfrm>
            <a:off x="350150" y="1093150"/>
            <a:ext cx="33675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An agency established by congress in 1865 to help poor people in the south </a:t>
            </a:r>
            <a:endParaRPr sz="2100"/>
          </a:p>
        </p:txBody>
      </p:sp>
      <p:sp>
        <p:nvSpPr>
          <p:cNvPr id="73" name="Google Shape;73;p23"/>
          <p:cNvSpPr txBox="1"/>
          <p:nvPr/>
        </p:nvSpPr>
        <p:spPr>
          <a:xfrm>
            <a:off x="3936175" y="1071275"/>
            <a:ext cx="3214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Laws passed in the southern states following the civil war that limited the freedom of newly freed slaves </a:t>
            </a:r>
            <a:endParaRPr sz="2000"/>
          </a:p>
        </p:txBody>
      </p:sp>
      <p:sp>
        <p:nvSpPr>
          <p:cNvPr id="74" name="Google Shape;74;p23"/>
          <p:cNvSpPr txBox="1"/>
          <p:nvPr/>
        </p:nvSpPr>
        <p:spPr>
          <a:xfrm>
            <a:off x="426800" y="5715000"/>
            <a:ext cx="3214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The process used by a legislative body to bring charges of wrongdoing against a public official </a:t>
            </a:r>
            <a:endParaRPr sz="2000"/>
          </a:p>
        </p:txBody>
      </p:sp>
      <p:sp>
        <p:nvSpPr>
          <p:cNvPr id="75" name="Google Shape;75;p23"/>
          <p:cNvSpPr txBox="1"/>
          <p:nvPr/>
        </p:nvSpPr>
        <p:spPr>
          <a:xfrm>
            <a:off x="3936175" y="5715000"/>
            <a:ext cx="3214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Basic rights every </a:t>
            </a:r>
            <a:r>
              <a:rPr lang="en" sz="2000"/>
              <a:t>citizen</a:t>
            </a:r>
            <a:r>
              <a:rPr lang="en" sz="2000"/>
              <a:t> has under the laws of government </a:t>
            </a:r>
            <a:endParaRPr sz="2000"/>
          </a:p>
        </p:txBody>
      </p:sp>
      <p:pic>
        <p:nvPicPr>
          <p:cNvPr id="76" name="Google Shape;76;p23"/>
          <p:cNvPicPr preferRelativeResize="0"/>
          <p:nvPr/>
        </p:nvPicPr>
        <p:blipFill>
          <a:blip r:embed="rId6">
            <a:alphaModFix/>
          </a:blip>
          <a:stretch>
            <a:fillRect/>
          </a:stretch>
        </p:blipFill>
        <p:spPr>
          <a:xfrm>
            <a:off x="640000" y="2795075"/>
            <a:ext cx="2787801" cy="1568150"/>
          </a:xfrm>
          <a:prstGeom prst="rect">
            <a:avLst/>
          </a:prstGeom>
          <a:noFill/>
          <a:ln>
            <a:noFill/>
          </a:ln>
        </p:spPr>
      </p:pic>
      <p:pic>
        <p:nvPicPr>
          <p:cNvPr id="77" name="Google Shape;77;p23"/>
          <p:cNvPicPr preferRelativeResize="0"/>
          <p:nvPr/>
        </p:nvPicPr>
        <p:blipFill>
          <a:blip r:embed="rId7">
            <a:alphaModFix/>
          </a:blip>
          <a:stretch>
            <a:fillRect/>
          </a:stretch>
        </p:blipFill>
        <p:spPr>
          <a:xfrm>
            <a:off x="4385257" y="2795075"/>
            <a:ext cx="2316033" cy="2234125"/>
          </a:xfrm>
          <a:prstGeom prst="rect">
            <a:avLst/>
          </a:prstGeom>
          <a:noFill/>
          <a:ln>
            <a:noFill/>
          </a:ln>
        </p:spPr>
      </p:pic>
      <p:pic>
        <p:nvPicPr>
          <p:cNvPr id="78" name="Google Shape;78;p23"/>
          <p:cNvPicPr preferRelativeResize="0"/>
          <p:nvPr/>
        </p:nvPicPr>
        <p:blipFill>
          <a:blip r:embed="rId8">
            <a:alphaModFix/>
          </a:blip>
          <a:stretch>
            <a:fillRect/>
          </a:stretch>
        </p:blipFill>
        <p:spPr>
          <a:xfrm>
            <a:off x="639999" y="7331100"/>
            <a:ext cx="2787800" cy="1914508"/>
          </a:xfrm>
          <a:prstGeom prst="rect">
            <a:avLst/>
          </a:prstGeom>
          <a:noFill/>
          <a:ln>
            <a:noFill/>
          </a:ln>
        </p:spPr>
      </p:pic>
      <p:pic>
        <p:nvPicPr>
          <p:cNvPr id="79" name="Google Shape;79;p23"/>
          <p:cNvPicPr preferRelativeResize="0"/>
          <p:nvPr/>
        </p:nvPicPr>
        <p:blipFill>
          <a:blip r:embed="rId9">
            <a:alphaModFix/>
          </a:blip>
          <a:stretch>
            <a:fillRect/>
          </a:stretch>
        </p:blipFill>
        <p:spPr>
          <a:xfrm>
            <a:off x="4292875" y="7331100"/>
            <a:ext cx="2857500" cy="1609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24"/>
          <p:cNvSpPr txBox="1"/>
          <p:nvPr/>
        </p:nvSpPr>
        <p:spPr>
          <a:xfrm>
            <a:off x="426800" y="5715000"/>
            <a:ext cx="3214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A northerner who moved to the south after the civil war often for economic </a:t>
            </a:r>
            <a:r>
              <a:rPr lang="en" sz="2000"/>
              <a:t>opportunities</a:t>
            </a:r>
            <a:r>
              <a:rPr lang="en" sz="2000"/>
              <a:t> </a:t>
            </a:r>
            <a:endParaRPr sz="2000"/>
          </a:p>
        </p:txBody>
      </p:sp>
      <p:sp>
        <p:nvSpPr>
          <p:cNvPr id="85" name="Google Shape;85;p24"/>
          <p:cNvSpPr txBox="1"/>
          <p:nvPr/>
        </p:nvSpPr>
        <p:spPr>
          <a:xfrm>
            <a:off x="4121500" y="5715000"/>
            <a:ext cx="3214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A white </a:t>
            </a:r>
            <a:r>
              <a:rPr lang="en" sz="2000"/>
              <a:t>southerner</a:t>
            </a:r>
            <a:r>
              <a:rPr lang="en" sz="2000"/>
              <a:t> who supported the federal plan of reconstruction </a:t>
            </a:r>
            <a:endParaRPr sz="2000"/>
          </a:p>
        </p:txBody>
      </p:sp>
      <p:sp>
        <p:nvSpPr>
          <p:cNvPr id="86" name="Google Shape;86;p24"/>
          <p:cNvSpPr txBox="1"/>
          <p:nvPr/>
        </p:nvSpPr>
        <p:spPr>
          <a:xfrm>
            <a:off x="4121500" y="1013125"/>
            <a:ext cx="3214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A member of a group of </a:t>
            </a:r>
            <a:r>
              <a:rPr lang="en" sz="2000"/>
              <a:t>volunteers</a:t>
            </a:r>
            <a:r>
              <a:rPr lang="en" sz="2000"/>
              <a:t> who are not police but decide on their own to stop crime and punish criminals </a:t>
            </a:r>
            <a:endParaRPr sz="2000"/>
          </a:p>
        </p:txBody>
      </p:sp>
      <p:sp>
        <p:nvSpPr>
          <p:cNvPr id="87" name="Google Shape;87;p24"/>
          <p:cNvSpPr txBox="1"/>
          <p:nvPr/>
        </p:nvSpPr>
        <p:spPr>
          <a:xfrm>
            <a:off x="578525" y="1013125"/>
            <a:ext cx="3214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The forced </a:t>
            </a:r>
            <a:r>
              <a:rPr lang="en" sz="2000"/>
              <a:t>separation</a:t>
            </a:r>
            <a:r>
              <a:rPr lang="en" sz="2000"/>
              <a:t> of people of different races in public </a:t>
            </a:r>
            <a:endParaRPr sz="2000"/>
          </a:p>
        </p:txBody>
      </p:sp>
      <p:pic>
        <p:nvPicPr>
          <p:cNvPr id="88" name="Google Shape;88;p24"/>
          <p:cNvPicPr preferRelativeResize="0"/>
          <p:nvPr/>
        </p:nvPicPr>
        <p:blipFill>
          <a:blip r:embed="rId4">
            <a:alphaModFix/>
          </a:blip>
          <a:stretch>
            <a:fillRect/>
          </a:stretch>
        </p:blipFill>
        <p:spPr>
          <a:xfrm>
            <a:off x="501625" y="2364550"/>
            <a:ext cx="3064539" cy="1723800"/>
          </a:xfrm>
          <a:prstGeom prst="rect">
            <a:avLst/>
          </a:prstGeom>
          <a:noFill/>
          <a:ln>
            <a:noFill/>
          </a:ln>
        </p:spPr>
      </p:pic>
      <p:pic>
        <p:nvPicPr>
          <p:cNvPr id="89" name="Google Shape;89;p24"/>
          <p:cNvPicPr preferRelativeResize="0"/>
          <p:nvPr/>
        </p:nvPicPr>
        <p:blipFill>
          <a:blip r:embed="rId5">
            <a:alphaModFix/>
          </a:blip>
          <a:stretch>
            <a:fillRect/>
          </a:stretch>
        </p:blipFill>
        <p:spPr>
          <a:xfrm>
            <a:off x="4469929" y="2736925"/>
            <a:ext cx="2517334" cy="1416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25"/>
          <p:cNvSpPr/>
          <p:nvPr/>
        </p:nvSpPr>
        <p:spPr>
          <a:xfrm>
            <a:off x="6376825" y="0"/>
            <a:ext cx="1260525" cy="816825"/>
          </a:xfrm>
          <a:prstGeom prst="flowChartOffpageConnector">
            <a:avLst/>
          </a:prstGeom>
          <a:solidFill>
            <a:srgbClr val="E2F4BF"/>
          </a:solidFill>
          <a:ln cap="flat" cmpd="sng" w="19050">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entury Gothic"/>
                <a:ea typeface="Century Gothic"/>
                <a:cs typeface="Century Gothic"/>
                <a:sym typeface="Century Gothic"/>
              </a:rPr>
              <a:t>Google Slides Presentation</a:t>
            </a:r>
            <a:r>
              <a:rPr b="1" lang="en" sz="1200">
                <a:solidFill>
                  <a:srgbClr val="000000"/>
                </a:solidFill>
                <a:latin typeface="Century Gothic"/>
                <a:ea typeface="Century Gothic"/>
                <a:cs typeface="Century Gothic"/>
                <a:sym typeface="Century Gothic"/>
              </a:rPr>
              <a:t>:</a:t>
            </a:r>
            <a:r>
              <a:rPr b="1" lang="en" sz="1200">
                <a:solidFill>
                  <a:srgbClr val="FF0000"/>
                </a:solidFill>
                <a:latin typeface="Century Gothic"/>
                <a:ea typeface="Century Gothic"/>
                <a:cs typeface="Century Gothic"/>
                <a:sym typeface="Century Gothic"/>
              </a:rPr>
              <a:t> </a:t>
            </a:r>
            <a:endParaRPr b="1" sz="1200">
              <a:solidFill>
                <a:srgbClr val="FF0000"/>
              </a:solidFill>
              <a:latin typeface="Century Gothic"/>
              <a:ea typeface="Century Gothic"/>
              <a:cs typeface="Century Gothic"/>
              <a:sym typeface="Century Gothic"/>
            </a:endParaRPr>
          </a:p>
          <a:p>
            <a:pPr indent="0" lvl="0" marL="0" rtl="0" algn="ctr">
              <a:spcBef>
                <a:spcPts val="0"/>
              </a:spcBef>
              <a:spcAft>
                <a:spcPts val="0"/>
              </a:spcAft>
              <a:buNone/>
            </a:pPr>
            <a:r>
              <a:rPr b="1" lang="en" sz="1200" u="sng">
                <a:solidFill>
                  <a:srgbClr val="0097A7"/>
                </a:solidFill>
                <a:latin typeface="Century Gothic"/>
                <a:ea typeface="Century Gothic"/>
                <a:cs typeface="Century Gothic"/>
                <a:sym typeface="Century Gothic"/>
                <a:hlinkClick r:id="rId4">
                  <a:extLst>
                    <a:ext uri="{A12FA001-AC4F-418D-AE19-62706E023703}">
                      <ahyp:hlinkClr val="tx"/>
                    </a:ext>
                  </a:extLst>
                </a:hlinkClick>
              </a:rPr>
              <a:t>(CLICK HERE</a:t>
            </a:r>
            <a:r>
              <a:rPr b="1" lang="en" u="sng">
                <a:solidFill>
                  <a:srgbClr val="0097A7"/>
                </a:solidFill>
                <a:hlinkClick r:id="rId5">
                  <a:extLst>
                    <a:ext uri="{A12FA001-AC4F-418D-AE19-62706E023703}">
                      <ahyp:hlinkClr val="tx"/>
                    </a:ext>
                  </a:extLst>
                </a:hlinkClick>
              </a:rPr>
              <a:t>)</a:t>
            </a:r>
            <a:endParaRPr b="1"/>
          </a:p>
        </p:txBody>
      </p:sp>
      <p:sp>
        <p:nvSpPr>
          <p:cNvPr id="95" name="Google Shape;95;p25"/>
          <p:cNvSpPr txBox="1"/>
          <p:nvPr/>
        </p:nvSpPr>
        <p:spPr>
          <a:xfrm>
            <a:off x="65900" y="1005700"/>
            <a:ext cx="2121000" cy="7634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Lincoln wanted a reunion and reconciliation </a:t>
            </a:r>
            <a:endParaRPr sz="1100"/>
          </a:p>
          <a:p>
            <a:pPr indent="-298450" lvl="0" marL="457200" rtl="0" algn="l">
              <a:spcBef>
                <a:spcPts val="0"/>
              </a:spcBef>
              <a:spcAft>
                <a:spcPts val="0"/>
              </a:spcAft>
              <a:buSzPts val="1100"/>
              <a:buChar char="●"/>
            </a:pPr>
            <a:r>
              <a:rPr lang="en" sz="1100"/>
              <a:t>He was </a:t>
            </a:r>
            <a:r>
              <a:rPr lang="en" sz="1100"/>
              <a:t>assassinated</a:t>
            </a:r>
            <a:r>
              <a:rPr lang="en" sz="1100"/>
              <a:t> before this </a:t>
            </a:r>
            <a:endParaRPr sz="1100"/>
          </a:p>
          <a:p>
            <a:pPr indent="-298450" lvl="0" marL="457200" rtl="0" algn="l">
              <a:spcBef>
                <a:spcPts val="0"/>
              </a:spcBef>
              <a:spcAft>
                <a:spcPts val="0"/>
              </a:spcAft>
              <a:buSzPts val="1100"/>
              <a:buChar char="●"/>
            </a:pPr>
            <a:r>
              <a:rPr lang="en" sz="1100"/>
              <a:t>Johnson was appointed </a:t>
            </a:r>
            <a:endParaRPr sz="1100"/>
          </a:p>
          <a:p>
            <a:pPr indent="-298450" lvl="0" marL="457200" rtl="0" algn="l">
              <a:spcBef>
                <a:spcPts val="0"/>
              </a:spcBef>
              <a:spcAft>
                <a:spcPts val="0"/>
              </a:spcAft>
              <a:buSzPts val="1100"/>
              <a:buChar char="●"/>
            </a:pPr>
            <a:r>
              <a:rPr lang="en" sz="1100"/>
              <a:t>He was racist</a:t>
            </a:r>
            <a:endParaRPr sz="1100"/>
          </a:p>
          <a:p>
            <a:pPr indent="-298450" lvl="0" marL="457200" rtl="0" algn="l">
              <a:spcBef>
                <a:spcPts val="0"/>
              </a:spcBef>
              <a:spcAft>
                <a:spcPts val="0"/>
              </a:spcAft>
              <a:buSzPts val="1100"/>
              <a:buChar char="●"/>
            </a:pPr>
            <a:r>
              <a:rPr lang="en" sz="1100"/>
              <a:t>Wanted to form all white governments </a:t>
            </a:r>
            <a:endParaRPr sz="1100"/>
          </a:p>
          <a:p>
            <a:pPr indent="-298450" lvl="0" marL="457200" rtl="0" algn="l">
              <a:spcBef>
                <a:spcPts val="0"/>
              </a:spcBef>
              <a:spcAft>
                <a:spcPts val="0"/>
              </a:spcAft>
              <a:buSzPts val="1100"/>
              <a:buChar char="●"/>
            </a:pPr>
            <a:r>
              <a:rPr lang="en" sz="1100"/>
              <a:t>Fisk and Howard University were created to educate african americans </a:t>
            </a:r>
            <a:endParaRPr sz="1100"/>
          </a:p>
          <a:p>
            <a:pPr indent="-298450" lvl="0" marL="457200" rtl="0" algn="l">
              <a:spcBef>
                <a:spcPts val="0"/>
              </a:spcBef>
              <a:spcAft>
                <a:spcPts val="0"/>
              </a:spcAft>
              <a:buSzPts val="1100"/>
              <a:buChar char="●"/>
            </a:pPr>
            <a:r>
              <a:rPr lang="en" sz="1100"/>
              <a:t>Gave land back to original owners and then there was the sharecropping </a:t>
            </a:r>
            <a:endParaRPr sz="1100"/>
          </a:p>
          <a:p>
            <a:pPr indent="-298450" lvl="0" marL="457200" rtl="0" algn="l">
              <a:spcBef>
                <a:spcPts val="0"/>
              </a:spcBef>
              <a:spcAft>
                <a:spcPts val="0"/>
              </a:spcAft>
              <a:buSzPts val="1100"/>
              <a:buChar char="●"/>
            </a:pPr>
            <a:r>
              <a:rPr lang="en" sz="1100"/>
              <a:t>Republicans were not happy with the result of johnson’s construction </a:t>
            </a:r>
            <a:endParaRPr sz="1100"/>
          </a:p>
          <a:p>
            <a:pPr indent="-298450" lvl="0" marL="457200" rtl="0" algn="l">
              <a:spcBef>
                <a:spcPts val="0"/>
              </a:spcBef>
              <a:spcAft>
                <a:spcPts val="0"/>
              </a:spcAft>
              <a:buSzPts val="1100"/>
              <a:buChar char="●"/>
            </a:pPr>
            <a:r>
              <a:rPr lang="en" sz="1100"/>
              <a:t>They passed the civil rights act </a:t>
            </a:r>
            <a:endParaRPr sz="1100"/>
          </a:p>
          <a:p>
            <a:pPr indent="-298450" lvl="0" marL="457200" rtl="0" algn="l">
              <a:spcBef>
                <a:spcPts val="0"/>
              </a:spcBef>
              <a:spcAft>
                <a:spcPts val="0"/>
              </a:spcAft>
              <a:buSzPts val="1100"/>
              <a:buChar char="●"/>
            </a:pPr>
            <a:r>
              <a:rPr lang="en" sz="1100"/>
              <a:t>Passed the 14th </a:t>
            </a:r>
            <a:r>
              <a:rPr lang="en" sz="1100"/>
              <a:t>amendment</a:t>
            </a:r>
            <a:r>
              <a:rPr lang="en" sz="1100"/>
              <a:t> </a:t>
            </a:r>
            <a:endParaRPr sz="1100"/>
          </a:p>
          <a:p>
            <a:pPr indent="-298450" lvl="0" marL="457200" rtl="0" algn="l">
              <a:spcBef>
                <a:spcPts val="0"/>
              </a:spcBef>
              <a:spcAft>
                <a:spcPts val="0"/>
              </a:spcAft>
              <a:buSzPts val="1100"/>
              <a:buChar char="●"/>
            </a:pPr>
            <a:r>
              <a:rPr lang="en" sz="1100"/>
              <a:t>1876 reconstruction acts broke the south into 5 </a:t>
            </a:r>
            <a:r>
              <a:rPr lang="en" sz="1100"/>
              <a:t>military</a:t>
            </a:r>
            <a:r>
              <a:rPr lang="en" sz="1100"/>
              <a:t> districts </a:t>
            </a:r>
            <a:endParaRPr sz="1100"/>
          </a:p>
          <a:p>
            <a:pPr indent="-298450" lvl="0" marL="457200" rtl="0" algn="l">
              <a:spcBef>
                <a:spcPts val="0"/>
              </a:spcBef>
              <a:spcAft>
                <a:spcPts val="0"/>
              </a:spcAft>
              <a:buSzPts val="1100"/>
              <a:buChar char="●"/>
            </a:pPr>
            <a:r>
              <a:rPr lang="en" sz="1100"/>
              <a:t>Forced 10 southern states to reform </a:t>
            </a:r>
            <a:endParaRPr sz="1100"/>
          </a:p>
          <a:p>
            <a:pPr indent="-298450" lvl="0" marL="457200" rtl="0" algn="l">
              <a:spcBef>
                <a:spcPts val="0"/>
              </a:spcBef>
              <a:spcAft>
                <a:spcPts val="0"/>
              </a:spcAft>
              <a:buSzPts val="1100"/>
              <a:buChar char="●"/>
            </a:pPr>
            <a:r>
              <a:rPr lang="en" sz="1100"/>
              <a:t>Ulysees s grant was elected </a:t>
            </a:r>
            <a:endParaRPr sz="1100"/>
          </a:p>
          <a:p>
            <a:pPr indent="-298450" lvl="0" marL="457200" rtl="0" algn="l">
              <a:spcBef>
                <a:spcPts val="0"/>
              </a:spcBef>
              <a:spcAft>
                <a:spcPts val="0"/>
              </a:spcAft>
              <a:buSzPts val="1100"/>
              <a:buChar char="●"/>
            </a:pPr>
            <a:r>
              <a:rPr lang="en" sz="1100"/>
              <a:t>Guaranteed voting rights by passing the 15th </a:t>
            </a:r>
            <a:r>
              <a:rPr lang="en" sz="1100"/>
              <a:t>amendment</a:t>
            </a:r>
            <a:r>
              <a:rPr lang="en" sz="1100"/>
              <a:t> </a:t>
            </a:r>
            <a:endParaRPr sz="1100"/>
          </a:p>
          <a:p>
            <a:pPr indent="-298450" lvl="0" marL="457200" rtl="0" algn="l">
              <a:spcBef>
                <a:spcPts val="0"/>
              </a:spcBef>
              <a:spcAft>
                <a:spcPts val="0"/>
              </a:spcAft>
              <a:buSzPts val="1100"/>
              <a:buChar char="●"/>
            </a:pPr>
            <a:r>
              <a:rPr lang="en" sz="1100"/>
              <a:t>Over 2000 african americans served in the governments </a:t>
            </a:r>
            <a:endParaRPr sz="1100"/>
          </a:p>
          <a:p>
            <a:pPr indent="-298450" lvl="0" marL="457200" rtl="0" algn="l">
              <a:spcBef>
                <a:spcPts val="0"/>
              </a:spcBef>
              <a:spcAft>
                <a:spcPts val="0"/>
              </a:spcAft>
              <a:buSzPts val="1100"/>
              <a:buChar char="●"/>
            </a:pPr>
            <a:r>
              <a:rPr lang="en" sz="1100"/>
              <a:t>South was still passing laws to stop them </a:t>
            </a:r>
            <a:endParaRPr sz="1100"/>
          </a:p>
          <a:p>
            <a:pPr indent="-298450" lvl="0" marL="457200" rtl="0" algn="l">
              <a:spcBef>
                <a:spcPts val="0"/>
              </a:spcBef>
              <a:spcAft>
                <a:spcPts val="0"/>
              </a:spcAft>
              <a:buSzPts val="1100"/>
              <a:buChar char="●"/>
            </a:pPr>
            <a:r>
              <a:rPr lang="en" sz="1100"/>
              <a:t>KKK was formed </a:t>
            </a:r>
            <a:endParaRPr sz="1100"/>
          </a:p>
          <a:p>
            <a:pPr indent="-298450" lvl="0" marL="457200" rtl="0" algn="l">
              <a:spcBef>
                <a:spcPts val="0"/>
              </a:spcBef>
              <a:spcAft>
                <a:spcPts val="0"/>
              </a:spcAft>
              <a:buSzPts val="1100"/>
              <a:buChar char="●"/>
            </a:pPr>
            <a:r>
              <a:rPr lang="en" sz="1100"/>
              <a:t>In 1873 a </a:t>
            </a:r>
            <a:r>
              <a:rPr lang="en" sz="1100"/>
              <a:t>depression</a:t>
            </a:r>
            <a:r>
              <a:rPr lang="en" sz="1100"/>
              <a:t> hurt america </a:t>
            </a:r>
            <a:endParaRPr sz="1100"/>
          </a:p>
          <a:p>
            <a:pPr indent="-298450" lvl="0" marL="457200" rtl="0" algn="l">
              <a:spcBef>
                <a:spcPts val="0"/>
              </a:spcBef>
              <a:spcAft>
                <a:spcPts val="0"/>
              </a:spcAft>
              <a:buSzPts val="1100"/>
              <a:buChar char="●"/>
            </a:pPr>
            <a:r>
              <a:rPr lang="en" sz="1100"/>
              <a:t>Hayes wins close presidential election </a:t>
            </a:r>
            <a:endParaRPr sz="1100"/>
          </a:p>
        </p:txBody>
      </p:sp>
      <p:sp>
        <p:nvSpPr>
          <p:cNvPr id="96" name="Google Shape;96;p25"/>
          <p:cNvSpPr txBox="1"/>
          <p:nvPr/>
        </p:nvSpPr>
        <p:spPr>
          <a:xfrm>
            <a:off x="1169875" y="9212175"/>
            <a:ext cx="651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Lincoln wanted a reunion but was killed. Johnsons presidency was bad. He was racist and it ended up leading into the KKK. After other things.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26"/>
          <p:cNvSpPr txBox="1"/>
          <p:nvPr/>
        </p:nvSpPr>
        <p:spPr>
          <a:xfrm>
            <a:off x="3455650" y="1169750"/>
            <a:ext cx="409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Slavery will not be allowed or involuntary servitude except as a punishment. Congress will have power to enforce it </a:t>
            </a:r>
            <a:endParaRPr/>
          </a:p>
        </p:txBody>
      </p:sp>
      <p:sp>
        <p:nvSpPr>
          <p:cNvPr id="102" name="Google Shape;102;p26"/>
          <p:cNvSpPr txBox="1"/>
          <p:nvPr/>
        </p:nvSpPr>
        <p:spPr>
          <a:xfrm>
            <a:off x="284300" y="4534050"/>
            <a:ext cx="399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Everyone born in the US are citizens of the US. no state can enforce any laws taking away </a:t>
            </a:r>
            <a:r>
              <a:rPr lang="en"/>
              <a:t>privileges</a:t>
            </a:r>
            <a:r>
              <a:rPr lang="en"/>
              <a:t> from any citizens.</a:t>
            </a:r>
            <a:endParaRPr/>
          </a:p>
        </p:txBody>
      </p:sp>
      <p:sp>
        <p:nvSpPr>
          <p:cNvPr id="103" name="Google Shape;103;p26"/>
          <p:cNvSpPr txBox="1"/>
          <p:nvPr/>
        </p:nvSpPr>
        <p:spPr>
          <a:xfrm>
            <a:off x="3356475" y="7987675"/>
            <a:ext cx="40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Everyone can vote no matter what the race.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7"/>
          <p:cNvSpPr/>
          <p:nvPr/>
        </p:nvSpPr>
        <p:spPr>
          <a:xfrm>
            <a:off x="6376825" y="0"/>
            <a:ext cx="1260525" cy="816825"/>
          </a:xfrm>
          <a:prstGeom prst="flowChartOffpageConnector">
            <a:avLst/>
          </a:prstGeom>
          <a:solidFill>
            <a:srgbClr val="E2F4BF"/>
          </a:solidFill>
          <a:ln cap="flat" cmpd="sng" w="19050">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entury Gothic"/>
                <a:ea typeface="Century Gothic"/>
                <a:cs typeface="Century Gothic"/>
                <a:sym typeface="Century Gothic"/>
              </a:rPr>
              <a:t>Google Slides Presentation</a:t>
            </a:r>
            <a:r>
              <a:rPr b="1" lang="en" sz="1200">
                <a:solidFill>
                  <a:srgbClr val="000000"/>
                </a:solidFill>
                <a:latin typeface="Century Gothic"/>
                <a:ea typeface="Century Gothic"/>
                <a:cs typeface="Century Gothic"/>
                <a:sym typeface="Century Gothic"/>
              </a:rPr>
              <a:t>:</a:t>
            </a:r>
            <a:r>
              <a:rPr b="1" lang="en" sz="1200">
                <a:solidFill>
                  <a:srgbClr val="FF0000"/>
                </a:solidFill>
                <a:latin typeface="Century Gothic"/>
                <a:ea typeface="Century Gothic"/>
                <a:cs typeface="Century Gothic"/>
                <a:sym typeface="Century Gothic"/>
              </a:rPr>
              <a:t> </a:t>
            </a:r>
            <a:endParaRPr b="1" sz="1200">
              <a:solidFill>
                <a:srgbClr val="FF0000"/>
              </a:solidFill>
              <a:latin typeface="Century Gothic"/>
              <a:ea typeface="Century Gothic"/>
              <a:cs typeface="Century Gothic"/>
              <a:sym typeface="Century Gothic"/>
            </a:endParaRPr>
          </a:p>
          <a:p>
            <a:pPr indent="0" lvl="0" marL="0" rtl="0" algn="ctr">
              <a:spcBef>
                <a:spcPts val="0"/>
              </a:spcBef>
              <a:spcAft>
                <a:spcPts val="0"/>
              </a:spcAft>
              <a:buNone/>
            </a:pPr>
            <a:r>
              <a:rPr b="1" lang="en" sz="1200" u="sng">
                <a:solidFill>
                  <a:srgbClr val="0097A7"/>
                </a:solidFill>
                <a:latin typeface="Century Gothic"/>
                <a:ea typeface="Century Gothic"/>
                <a:cs typeface="Century Gothic"/>
                <a:sym typeface="Century Gothic"/>
                <a:hlinkClick r:id="rId4">
                  <a:extLst>
                    <a:ext uri="{A12FA001-AC4F-418D-AE19-62706E023703}">
                      <ahyp:hlinkClr val="tx"/>
                    </a:ext>
                  </a:extLst>
                </a:hlinkClick>
              </a:rPr>
              <a:t>(CLICK HERE</a:t>
            </a:r>
            <a:r>
              <a:rPr b="1" lang="en" u="sng">
                <a:solidFill>
                  <a:srgbClr val="0097A7"/>
                </a:solidFill>
                <a:hlinkClick r:id="rId5">
                  <a:extLst>
                    <a:ext uri="{A12FA001-AC4F-418D-AE19-62706E023703}">
                      <ahyp:hlinkClr val="tx"/>
                    </a:ext>
                  </a:extLst>
                </a:hlinkClick>
              </a:rPr>
              <a:t>)</a:t>
            </a:r>
            <a:endParaRPr b="1"/>
          </a:p>
        </p:txBody>
      </p:sp>
      <p:sp>
        <p:nvSpPr>
          <p:cNvPr id="109" name="Google Shape;109;p27"/>
          <p:cNvSpPr txBox="1"/>
          <p:nvPr/>
        </p:nvSpPr>
        <p:spPr>
          <a:xfrm>
            <a:off x="1683975" y="1749125"/>
            <a:ext cx="192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Wanted a quick reunion </a:t>
            </a:r>
            <a:endParaRPr/>
          </a:p>
        </p:txBody>
      </p:sp>
      <p:sp>
        <p:nvSpPr>
          <p:cNvPr id="110" name="Google Shape;110;p27"/>
          <p:cNvSpPr txBox="1"/>
          <p:nvPr/>
        </p:nvSpPr>
        <p:spPr>
          <a:xfrm>
            <a:off x="5379350" y="1792875"/>
            <a:ext cx="209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Because he was </a:t>
            </a:r>
            <a:r>
              <a:rPr lang="en"/>
              <a:t>tennessean</a:t>
            </a:r>
            <a:r>
              <a:rPr lang="en"/>
              <a:t> </a:t>
            </a:r>
            <a:endParaRPr/>
          </a:p>
        </p:txBody>
      </p:sp>
      <p:sp>
        <p:nvSpPr>
          <p:cNvPr id="111" name="Google Shape;111;p27"/>
          <p:cNvSpPr txBox="1"/>
          <p:nvPr/>
        </p:nvSpPr>
        <p:spPr>
          <a:xfrm>
            <a:off x="175225" y="2820575"/>
            <a:ext cx="3673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Offered</a:t>
            </a:r>
            <a:r>
              <a:rPr lang="en"/>
              <a:t> a pardon to those who supported the </a:t>
            </a:r>
            <a:r>
              <a:rPr lang="en"/>
              <a:t>rebellion</a:t>
            </a:r>
            <a:r>
              <a:rPr lang="en"/>
              <a:t> </a:t>
            </a:r>
            <a:endParaRPr/>
          </a:p>
          <a:p>
            <a:pPr indent="-317500" lvl="0" marL="457200" rtl="0" algn="l">
              <a:spcBef>
                <a:spcPts val="0"/>
              </a:spcBef>
              <a:spcAft>
                <a:spcPts val="0"/>
              </a:spcAft>
              <a:buSzPts val="1400"/>
              <a:buChar char="●"/>
            </a:pPr>
            <a:r>
              <a:rPr lang="en"/>
              <a:t>To get back in they had to swear an oath </a:t>
            </a:r>
            <a:endParaRPr/>
          </a:p>
          <a:p>
            <a:pPr indent="-317500" lvl="0" marL="457200" rtl="0" algn="l">
              <a:spcBef>
                <a:spcPts val="0"/>
              </a:spcBef>
              <a:spcAft>
                <a:spcPts val="0"/>
              </a:spcAft>
              <a:buSzPts val="1400"/>
              <a:buChar char="●"/>
            </a:pPr>
            <a:r>
              <a:rPr lang="en"/>
              <a:t>And agree slavery was illegal </a:t>
            </a:r>
            <a:endParaRPr/>
          </a:p>
          <a:p>
            <a:pPr indent="-317500" lvl="0" marL="457200" rtl="0" algn="l">
              <a:spcBef>
                <a:spcPts val="0"/>
              </a:spcBef>
              <a:spcAft>
                <a:spcPts val="0"/>
              </a:spcAft>
              <a:buSzPts val="1400"/>
              <a:buChar char="●"/>
            </a:pPr>
            <a:r>
              <a:rPr lang="en"/>
              <a:t>Opposition came from wade davis bill</a:t>
            </a:r>
            <a:endParaRPr/>
          </a:p>
          <a:p>
            <a:pPr indent="-317500" lvl="0" marL="457200" rtl="0" algn="l">
              <a:spcBef>
                <a:spcPts val="0"/>
              </a:spcBef>
              <a:spcAft>
                <a:spcPts val="0"/>
              </a:spcAft>
              <a:buClr>
                <a:schemeClr val="dk1"/>
              </a:buClr>
              <a:buSzPts val="1400"/>
              <a:buChar char="●"/>
            </a:pPr>
            <a:r>
              <a:t/>
            </a:r>
            <a:endParaRPr/>
          </a:p>
        </p:txBody>
      </p:sp>
      <p:sp>
        <p:nvSpPr>
          <p:cNvPr id="112" name="Google Shape;112;p27"/>
          <p:cNvSpPr txBox="1"/>
          <p:nvPr/>
        </p:nvSpPr>
        <p:spPr>
          <a:xfrm>
            <a:off x="3848725" y="2820575"/>
            <a:ext cx="3673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State leaders had to revise their constitution </a:t>
            </a:r>
            <a:endParaRPr/>
          </a:p>
          <a:p>
            <a:pPr indent="-317500" lvl="0" marL="457200" rtl="0" algn="l">
              <a:spcBef>
                <a:spcPts val="0"/>
              </a:spcBef>
              <a:spcAft>
                <a:spcPts val="0"/>
              </a:spcAft>
              <a:buSzPts val="1400"/>
              <a:buChar char="●"/>
            </a:pPr>
            <a:r>
              <a:rPr lang="en"/>
              <a:t>The people elected the new state governments</a:t>
            </a:r>
            <a:endParaRPr/>
          </a:p>
          <a:p>
            <a:pPr indent="-317500" lvl="0" marL="457200" rtl="0" algn="l">
              <a:spcBef>
                <a:spcPts val="0"/>
              </a:spcBef>
              <a:spcAft>
                <a:spcPts val="0"/>
              </a:spcAft>
              <a:buSzPts val="1400"/>
              <a:buChar char="●"/>
            </a:pPr>
            <a:r>
              <a:rPr lang="en"/>
              <a:t>They had to agree </a:t>
            </a:r>
            <a:r>
              <a:rPr lang="en"/>
              <a:t>secession</a:t>
            </a:r>
            <a:r>
              <a:rPr lang="en"/>
              <a:t> was illegal </a:t>
            </a:r>
            <a:endParaRPr/>
          </a:p>
          <a:p>
            <a:pPr indent="-317500" lvl="0" marL="457200" rtl="0" algn="l">
              <a:spcBef>
                <a:spcPts val="0"/>
              </a:spcBef>
              <a:spcAft>
                <a:spcPts val="0"/>
              </a:spcAft>
              <a:buSzPts val="1400"/>
              <a:buChar char="●"/>
            </a:pPr>
            <a:r>
              <a:rPr lang="en"/>
              <a:t>Had to ratify the 13th amendment </a:t>
            </a:r>
            <a:endParaRPr/>
          </a:p>
        </p:txBody>
      </p:sp>
      <p:sp>
        <p:nvSpPr>
          <p:cNvPr id="113" name="Google Shape;113;p27"/>
          <p:cNvSpPr txBox="1"/>
          <p:nvPr/>
        </p:nvSpPr>
        <p:spPr>
          <a:xfrm>
            <a:off x="3963850" y="7543000"/>
            <a:ext cx="3673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Outlined radical reconstruction </a:t>
            </a:r>
            <a:endParaRPr/>
          </a:p>
          <a:p>
            <a:pPr indent="-317500" lvl="0" marL="457200" rtl="0" algn="l">
              <a:spcBef>
                <a:spcPts val="0"/>
              </a:spcBef>
              <a:spcAft>
                <a:spcPts val="0"/>
              </a:spcAft>
              <a:buSzPts val="1400"/>
              <a:buChar char="●"/>
            </a:pPr>
            <a:r>
              <a:rPr lang="en"/>
              <a:t>Wanted harsher terms to the states coming back </a:t>
            </a:r>
            <a:endParaRPr/>
          </a:p>
          <a:p>
            <a:pPr indent="0" lvl="0" marL="0" rtl="0" algn="l">
              <a:spcBef>
                <a:spcPts val="0"/>
              </a:spcBef>
              <a:spcAft>
                <a:spcPts val="0"/>
              </a:spcAft>
              <a:buNone/>
            </a:pPr>
            <a:r>
              <a:t/>
            </a:r>
            <a:endParaRPr/>
          </a:p>
        </p:txBody>
      </p:sp>
      <p:sp>
        <p:nvSpPr>
          <p:cNvPr id="114" name="Google Shape;114;p27"/>
          <p:cNvSpPr txBox="1"/>
          <p:nvPr/>
        </p:nvSpPr>
        <p:spPr>
          <a:xfrm>
            <a:off x="175225" y="7543000"/>
            <a:ext cx="3673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Congress felt they should readmit them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states had to agree and even people had to swear oaths </a:t>
            </a:r>
            <a:endParaRPr/>
          </a:p>
        </p:txBody>
      </p:sp>
      <p:sp>
        <p:nvSpPr>
          <p:cNvPr id="115" name="Google Shape;115;p27"/>
          <p:cNvSpPr txBox="1"/>
          <p:nvPr/>
        </p:nvSpPr>
        <p:spPr>
          <a:xfrm>
            <a:off x="1864750" y="6384100"/>
            <a:ext cx="209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Wanted the congress to let them back in  </a:t>
            </a:r>
            <a:endParaRPr/>
          </a:p>
        </p:txBody>
      </p:sp>
      <p:sp>
        <p:nvSpPr>
          <p:cNvPr id="116" name="Google Shape;116;p27"/>
          <p:cNvSpPr txBox="1"/>
          <p:nvPr/>
        </p:nvSpPr>
        <p:spPr>
          <a:xfrm>
            <a:off x="5538250" y="6384100"/>
            <a:ext cx="209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They were at odds with the </a:t>
            </a:r>
            <a:r>
              <a:rPr lang="en"/>
              <a:t>president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8"/>
          <p:cNvSpPr/>
          <p:nvPr/>
        </p:nvSpPr>
        <p:spPr>
          <a:xfrm>
            <a:off x="357025" y="0"/>
            <a:ext cx="1260525" cy="816825"/>
          </a:xfrm>
          <a:prstGeom prst="flowChartOffpageConnector">
            <a:avLst/>
          </a:prstGeom>
          <a:solidFill>
            <a:srgbClr val="E2F4BF"/>
          </a:solidFill>
          <a:ln cap="flat" cmpd="sng" w="19050">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entury Gothic"/>
                <a:ea typeface="Century Gothic"/>
                <a:cs typeface="Century Gothic"/>
                <a:sym typeface="Century Gothic"/>
              </a:rPr>
              <a:t>Mo Rocca on Pres. Johnson</a:t>
            </a:r>
            <a:r>
              <a:rPr b="1" lang="en" sz="1200">
                <a:solidFill>
                  <a:srgbClr val="000000"/>
                </a:solidFill>
                <a:latin typeface="Century Gothic"/>
                <a:ea typeface="Century Gothic"/>
                <a:cs typeface="Century Gothic"/>
                <a:sym typeface="Century Gothic"/>
              </a:rPr>
              <a:t>:</a:t>
            </a:r>
            <a:r>
              <a:rPr b="1" lang="en" sz="1200">
                <a:solidFill>
                  <a:srgbClr val="FF0000"/>
                </a:solidFill>
                <a:latin typeface="Century Gothic"/>
                <a:ea typeface="Century Gothic"/>
                <a:cs typeface="Century Gothic"/>
                <a:sym typeface="Century Gothic"/>
              </a:rPr>
              <a:t> </a:t>
            </a:r>
            <a:endParaRPr b="1" sz="1200">
              <a:solidFill>
                <a:srgbClr val="FF0000"/>
              </a:solidFill>
              <a:latin typeface="Century Gothic"/>
              <a:ea typeface="Century Gothic"/>
              <a:cs typeface="Century Gothic"/>
              <a:sym typeface="Century Gothic"/>
            </a:endParaRPr>
          </a:p>
          <a:p>
            <a:pPr indent="0" lvl="0" marL="0" rtl="0" algn="ctr">
              <a:spcBef>
                <a:spcPts val="0"/>
              </a:spcBef>
              <a:spcAft>
                <a:spcPts val="0"/>
              </a:spcAft>
              <a:buNone/>
            </a:pPr>
            <a:r>
              <a:rPr b="1" lang="en" sz="1200">
                <a:solidFill>
                  <a:srgbClr val="FF0000"/>
                </a:solidFill>
                <a:latin typeface="Century Gothic"/>
                <a:ea typeface="Century Gothic"/>
                <a:cs typeface="Century Gothic"/>
                <a:sym typeface="Century Gothic"/>
              </a:rPr>
              <a:t>(</a:t>
            </a:r>
            <a:r>
              <a:rPr b="1" lang="en" sz="1200" u="sng">
                <a:solidFill>
                  <a:srgbClr val="FF0000"/>
                </a:solidFill>
                <a:latin typeface="Century Gothic"/>
                <a:ea typeface="Century Gothic"/>
                <a:cs typeface="Century Gothic"/>
                <a:sym typeface="Century Gothic"/>
                <a:hlinkClick r:id="rId4">
                  <a:extLst>
                    <a:ext uri="{A12FA001-AC4F-418D-AE19-62706E023703}">
                      <ahyp:hlinkClr val="tx"/>
                    </a:ext>
                  </a:extLst>
                </a:hlinkClick>
              </a:rPr>
              <a:t>CLICK HERE</a:t>
            </a:r>
            <a:r>
              <a:rPr b="1" lang="en">
                <a:solidFill>
                  <a:srgbClr val="FF0000"/>
                </a:solidFill>
              </a:rPr>
              <a:t>)</a:t>
            </a:r>
            <a:endParaRPr b="1">
              <a:solidFill>
                <a:srgbClr val="FF0000"/>
              </a:solidFill>
            </a:endParaRPr>
          </a:p>
        </p:txBody>
      </p:sp>
      <p:sp>
        <p:nvSpPr>
          <p:cNvPr id="122" name="Google Shape;122;p28"/>
          <p:cNvSpPr txBox="1"/>
          <p:nvPr/>
        </p:nvSpPr>
        <p:spPr>
          <a:xfrm flipH="1" rot="-544884">
            <a:off x="445403" y="4547899"/>
            <a:ext cx="1454026" cy="12358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Johnson vetoed what they thought was important </a:t>
            </a:r>
            <a:endParaRPr/>
          </a:p>
        </p:txBody>
      </p:sp>
      <p:sp>
        <p:nvSpPr>
          <p:cNvPr id="123" name="Google Shape;123;p28"/>
          <p:cNvSpPr txBox="1"/>
          <p:nvPr/>
        </p:nvSpPr>
        <p:spPr>
          <a:xfrm flipH="1" rot="-544884">
            <a:off x="2303378" y="4831474"/>
            <a:ext cx="1454026" cy="12358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Johnson replaced one of lincoln’s cabinet members </a:t>
            </a:r>
            <a:endParaRPr/>
          </a:p>
        </p:txBody>
      </p:sp>
      <p:sp>
        <p:nvSpPr>
          <p:cNvPr id="124" name="Google Shape;124;p28"/>
          <p:cNvSpPr txBox="1"/>
          <p:nvPr/>
        </p:nvSpPr>
        <p:spPr>
          <a:xfrm flipH="1" rot="-544884">
            <a:off x="4161353" y="5421199"/>
            <a:ext cx="1454026" cy="12358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Johnson ignored the newly passed law and fired him </a:t>
            </a:r>
            <a:endParaRPr/>
          </a:p>
        </p:txBody>
      </p:sp>
      <p:sp>
        <p:nvSpPr>
          <p:cNvPr id="125" name="Google Shape;125;p28"/>
          <p:cNvSpPr txBox="1"/>
          <p:nvPr/>
        </p:nvSpPr>
        <p:spPr>
          <a:xfrm flipH="1" rot="-544884">
            <a:off x="5363328" y="6871099"/>
            <a:ext cx="1454026" cy="12358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Went to congress and one the votes by one single vote </a:t>
            </a:r>
            <a:endParaRPr/>
          </a:p>
        </p:txBody>
      </p:sp>
      <p:sp>
        <p:nvSpPr>
          <p:cNvPr id="126" name="Google Shape;126;p28"/>
          <p:cNvSpPr txBox="1"/>
          <p:nvPr/>
        </p:nvSpPr>
        <p:spPr>
          <a:xfrm flipH="1" rot="-544884">
            <a:off x="672578" y="7876274"/>
            <a:ext cx="1454026" cy="12358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8"/>
          <p:cNvSpPr txBox="1"/>
          <p:nvPr/>
        </p:nvSpPr>
        <p:spPr>
          <a:xfrm>
            <a:off x="525075" y="7849775"/>
            <a:ext cx="424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 think that johnson should have been impeached because if you just break a law like that you shouldn’t be able to be in office. Also if he was impeached I think he should’ve just left office.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9"/>
          <p:cNvSpPr/>
          <p:nvPr/>
        </p:nvSpPr>
        <p:spPr>
          <a:xfrm>
            <a:off x="6376825" y="0"/>
            <a:ext cx="1260525" cy="724800"/>
          </a:xfrm>
          <a:prstGeom prst="flowChartOffpageConnector">
            <a:avLst/>
          </a:prstGeom>
          <a:solidFill>
            <a:srgbClr val="E2F4BF"/>
          </a:solidFill>
          <a:ln cap="flat" cmpd="sng" w="19050">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entury Gothic"/>
                <a:ea typeface="Century Gothic"/>
                <a:cs typeface="Century Gothic"/>
                <a:sym typeface="Century Gothic"/>
              </a:rPr>
              <a:t>Google Slides Presentation</a:t>
            </a:r>
            <a:r>
              <a:rPr b="1" lang="en" sz="1200">
                <a:solidFill>
                  <a:srgbClr val="000000"/>
                </a:solidFill>
                <a:latin typeface="Century Gothic"/>
                <a:ea typeface="Century Gothic"/>
                <a:cs typeface="Century Gothic"/>
                <a:sym typeface="Century Gothic"/>
              </a:rPr>
              <a:t>:</a:t>
            </a:r>
            <a:r>
              <a:rPr b="1" lang="en" sz="1200">
                <a:solidFill>
                  <a:srgbClr val="FF0000"/>
                </a:solidFill>
                <a:latin typeface="Century Gothic"/>
                <a:ea typeface="Century Gothic"/>
                <a:cs typeface="Century Gothic"/>
                <a:sym typeface="Century Gothic"/>
              </a:rPr>
              <a:t> </a:t>
            </a:r>
            <a:endParaRPr b="1" sz="1200">
              <a:solidFill>
                <a:srgbClr val="FF0000"/>
              </a:solidFill>
              <a:latin typeface="Century Gothic"/>
              <a:ea typeface="Century Gothic"/>
              <a:cs typeface="Century Gothic"/>
              <a:sym typeface="Century Gothic"/>
            </a:endParaRPr>
          </a:p>
          <a:p>
            <a:pPr indent="0" lvl="0" marL="0" rtl="0" algn="ctr">
              <a:spcBef>
                <a:spcPts val="0"/>
              </a:spcBef>
              <a:spcAft>
                <a:spcPts val="0"/>
              </a:spcAft>
              <a:buNone/>
            </a:pPr>
            <a:r>
              <a:rPr b="1" lang="en" sz="1200" u="sng">
                <a:solidFill>
                  <a:srgbClr val="0097A7"/>
                </a:solidFill>
                <a:latin typeface="Century Gothic"/>
                <a:ea typeface="Century Gothic"/>
                <a:cs typeface="Century Gothic"/>
                <a:sym typeface="Century Gothic"/>
                <a:hlinkClick r:id="rId4">
                  <a:extLst>
                    <a:ext uri="{A12FA001-AC4F-418D-AE19-62706E023703}">
                      <ahyp:hlinkClr val="tx"/>
                    </a:ext>
                  </a:extLst>
                </a:hlinkClick>
              </a:rPr>
              <a:t>(CLICK HERE</a:t>
            </a:r>
            <a:r>
              <a:rPr b="1" lang="en" u="sng">
                <a:solidFill>
                  <a:srgbClr val="0097A7"/>
                </a:solidFill>
                <a:hlinkClick r:id="rId5">
                  <a:extLst>
                    <a:ext uri="{A12FA001-AC4F-418D-AE19-62706E023703}">
                      <ahyp:hlinkClr val="tx"/>
                    </a:ext>
                  </a:extLst>
                </a:hlinkClick>
              </a:rPr>
              <a:t>)</a:t>
            </a:r>
            <a:endParaRPr b="1"/>
          </a:p>
        </p:txBody>
      </p:sp>
      <p:sp>
        <p:nvSpPr>
          <p:cNvPr id="133" name="Google Shape;133;p29"/>
          <p:cNvSpPr txBox="1"/>
          <p:nvPr/>
        </p:nvSpPr>
        <p:spPr>
          <a:xfrm>
            <a:off x="0" y="9319500"/>
            <a:ext cx="777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Republicans and the government helped </a:t>
            </a:r>
            <a:r>
              <a:rPr lang="en" sz="1200"/>
              <a:t>rebuild. People like carpetbaggers and scalawags came around. The freedmen's bureau was passed and it gave many african americans more rights and some even got government jobs. </a:t>
            </a:r>
            <a:endParaRPr sz="1200"/>
          </a:p>
        </p:txBody>
      </p:sp>
      <p:sp>
        <p:nvSpPr>
          <p:cNvPr id="134" name="Google Shape;134;p29"/>
          <p:cNvSpPr txBox="1"/>
          <p:nvPr/>
        </p:nvSpPr>
        <p:spPr>
          <a:xfrm>
            <a:off x="54850" y="1027625"/>
            <a:ext cx="1989900" cy="6618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Republicans gained control of the process </a:t>
            </a:r>
            <a:endParaRPr sz="1100"/>
          </a:p>
          <a:p>
            <a:pPr indent="-298450" lvl="0" marL="457200" rtl="0" algn="l">
              <a:spcBef>
                <a:spcPts val="0"/>
              </a:spcBef>
              <a:spcAft>
                <a:spcPts val="0"/>
              </a:spcAft>
              <a:buSzPts val="1100"/>
              <a:buChar char="●"/>
            </a:pPr>
            <a:r>
              <a:rPr lang="en" sz="1100"/>
              <a:t>Offered more opportunities to african americans </a:t>
            </a:r>
            <a:endParaRPr sz="1100"/>
          </a:p>
          <a:p>
            <a:pPr indent="-298450" lvl="0" marL="457200" rtl="0" algn="l">
              <a:spcBef>
                <a:spcPts val="0"/>
              </a:spcBef>
              <a:spcAft>
                <a:spcPts val="0"/>
              </a:spcAft>
              <a:buSzPts val="1100"/>
              <a:buChar char="●"/>
            </a:pPr>
            <a:r>
              <a:rPr lang="en" sz="1100"/>
              <a:t>They were mainly elected because of the 15th </a:t>
            </a:r>
            <a:r>
              <a:rPr lang="en" sz="1100"/>
              <a:t>amendment</a:t>
            </a:r>
            <a:r>
              <a:rPr lang="en" sz="1100"/>
              <a:t> </a:t>
            </a:r>
            <a:endParaRPr sz="1100"/>
          </a:p>
          <a:p>
            <a:pPr indent="-298450" lvl="0" marL="457200" rtl="0" algn="l">
              <a:spcBef>
                <a:spcPts val="0"/>
              </a:spcBef>
              <a:spcAft>
                <a:spcPts val="0"/>
              </a:spcAft>
              <a:buSzPts val="1100"/>
              <a:buChar char="●"/>
            </a:pPr>
            <a:r>
              <a:rPr lang="en" sz="1100"/>
              <a:t>State governments became dominated by african americans because confederates couldn’t vote </a:t>
            </a:r>
            <a:endParaRPr sz="1100"/>
          </a:p>
          <a:p>
            <a:pPr indent="-298450" lvl="0" marL="457200" rtl="0" algn="l">
              <a:spcBef>
                <a:spcPts val="0"/>
              </a:spcBef>
              <a:spcAft>
                <a:spcPts val="0"/>
              </a:spcAft>
              <a:buSzPts val="1100"/>
              <a:buChar char="●"/>
            </a:pPr>
            <a:r>
              <a:rPr lang="en" sz="1100"/>
              <a:t>They made laws that prohibited things like slavery </a:t>
            </a:r>
            <a:endParaRPr sz="1100"/>
          </a:p>
          <a:p>
            <a:pPr indent="-298450" lvl="0" marL="457200" rtl="0" algn="l">
              <a:spcBef>
                <a:spcPts val="0"/>
              </a:spcBef>
              <a:spcAft>
                <a:spcPts val="0"/>
              </a:spcAft>
              <a:buSzPts val="1100"/>
              <a:buChar char="●"/>
            </a:pPr>
            <a:r>
              <a:rPr lang="en" sz="1100"/>
              <a:t>Freedmen's</a:t>
            </a:r>
            <a:r>
              <a:rPr lang="en" sz="1100"/>
              <a:t> bureau was created to protect african americans and give them supplies to live </a:t>
            </a:r>
            <a:endParaRPr sz="1100"/>
          </a:p>
          <a:p>
            <a:pPr indent="-298450" lvl="0" marL="457200" rtl="0" algn="l">
              <a:spcBef>
                <a:spcPts val="0"/>
              </a:spcBef>
              <a:spcAft>
                <a:spcPts val="0"/>
              </a:spcAft>
              <a:buSzPts val="1100"/>
              <a:buChar char="●"/>
            </a:pPr>
            <a:r>
              <a:rPr lang="en" sz="1100"/>
              <a:t>Carpetbaggers</a:t>
            </a:r>
            <a:r>
              <a:rPr lang="en" sz="1100"/>
              <a:t> were northerners who went down to the south </a:t>
            </a:r>
            <a:endParaRPr sz="1100"/>
          </a:p>
          <a:p>
            <a:pPr indent="-298450" lvl="0" marL="457200" rtl="0" algn="l">
              <a:spcBef>
                <a:spcPts val="0"/>
              </a:spcBef>
              <a:spcAft>
                <a:spcPts val="0"/>
              </a:spcAft>
              <a:buSzPts val="1100"/>
              <a:buChar char="●"/>
            </a:pPr>
            <a:r>
              <a:rPr lang="en" sz="1100"/>
              <a:t>Scalawags were white southerners who opposed the revolt </a:t>
            </a:r>
            <a:endParaRPr sz="1100"/>
          </a:p>
          <a:p>
            <a:pPr indent="-298450" lvl="0" marL="457200" rtl="0" algn="l">
              <a:spcBef>
                <a:spcPts val="0"/>
              </a:spcBef>
              <a:spcAft>
                <a:spcPts val="0"/>
              </a:spcAft>
              <a:buSzPts val="1100"/>
              <a:buChar char="●"/>
            </a:pPr>
            <a:r>
              <a:rPr lang="en" sz="1100"/>
              <a:t>Scalawags were </a:t>
            </a:r>
            <a:r>
              <a:rPr lang="en" sz="1100"/>
              <a:t>usually</a:t>
            </a:r>
            <a:r>
              <a:rPr lang="en" sz="1100"/>
              <a:t> farmers </a:t>
            </a:r>
            <a:endParaRPr sz="1100"/>
          </a:p>
          <a:p>
            <a:pPr indent="-298450" lvl="0" marL="457200" rtl="0" algn="l">
              <a:spcBef>
                <a:spcPts val="0"/>
              </a:spcBef>
              <a:spcAft>
                <a:spcPts val="0"/>
              </a:spcAft>
              <a:buSzPts val="1100"/>
              <a:buChar char="●"/>
            </a:pPr>
            <a:r>
              <a:rPr lang="en" sz="1100"/>
              <a:t>Congress and state </a:t>
            </a:r>
            <a:r>
              <a:rPr lang="en" sz="1100"/>
              <a:t>governments gave money to help rebuild</a:t>
            </a:r>
            <a:endParaRPr sz="1100"/>
          </a:p>
          <a:p>
            <a:pPr indent="-298450" lvl="0" marL="457200" rtl="0" algn="l">
              <a:spcBef>
                <a:spcPts val="0"/>
              </a:spcBef>
              <a:spcAft>
                <a:spcPts val="0"/>
              </a:spcAft>
              <a:buSzPts val="1100"/>
              <a:buChar char="●"/>
            </a:pPr>
            <a:r>
              <a:rPr lang="en" sz="1100"/>
              <a:t>Overtime discrimination will come back in the south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